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72" r:id="rId5"/>
  </p:sldMasterIdLst>
  <p:notesMasterIdLst>
    <p:notesMasterId r:id="rId53"/>
  </p:notesMasterIdLst>
  <p:handoutMasterIdLst>
    <p:handoutMasterId r:id="rId54"/>
  </p:handoutMasterIdLst>
  <p:sldIdLst>
    <p:sldId id="423" r:id="rId6"/>
    <p:sldId id="257" r:id="rId7"/>
    <p:sldId id="258" r:id="rId8"/>
    <p:sldId id="281" r:id="rId9"/>
    <p:sldId id="427" r:id="rId10"/>
    <p:sldId id="467" r:id="rId11"/>
    <p:sldId id="479" r:id="rId12"/>
    <p:sldId id="429" r:id="rId13"/>
    <p:sldId id="431" r:id="rId14"/>
    <p:sldId id="267" r:id="rId15"/>
    <p:sldId id="459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64" r:id="rId28"/>
    <p:sldId id="458" r:id="rId29"/>
    <p:sldId id="440" r:id="rId30"/>
    <p:sldId id="441" r:id="rId31"/>
    <p:sldId id="480" r:id="rId32"/>
    <p:sldId id="481" r:id="rId33"/>
    <p:sldId id="500" r:id="rId34"/>
    <p:sldId id="483" r:id="rId35"/>
    <p:sldId id="501" r:id="rId36"/>
    <p:sldId id="484" r:id="rId37"/>
    <p:sldId id="486" r:id="rId38"/>
    <p:sldId id="502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pos="449">
          <p15:clr>
            <a:srgbClr val="A4A3A4"/>
          </p15:clr>
        </p15:guide>
        <p15:guide id="9" pos="448">
          <p15:clr>
            <a:srgbClr val="A4A3A4"/>
          </p15:clr>
        </p15:guide>
        <p15:guide id="10" pos="4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CFE8FF"/>
    <a:srgbClr val="D9D8EB"/>
    <a:srgbClr val="282A2E"/>
    <a:srgbClr val="E36846"/>
    <a:srgbClr val="363194"/>
    <a:srgbClr val="7DBBFC"/>
    <a:srgbClr val="838383"/>
    <a:srgbClr val="FCDFD7"/>
    <a:srgbClr val="DE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14" y="-84"/>
      </p:cViewPr>
      <p:guideLst>
        <p:guide orient="horz" pos="2160"/>
        <p:guide orient="horz" pos="686"/>
        <p:guide orient="horz" pos="3861"/>
        <p:guide pos="3840"/>
        <p:guide pos="438"/>
        <p:guide pos="7378"/>
        <p:guide pos="449"/>
        <p:guide pos="448"/>
        <p:guide pos="4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7ED688E-AA41-850B-CD67-C377C773F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D67D705-A8F1-FF84-29CA-EDF0BE9CE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436F-D396-40B0-A56D-8DC58F4EF6B0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A802FBF-BDF6-3A18-05A3-D8F1B5845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9AC427-C2DD-C86F-027E-8C3AD5BAA7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AA6A-8EFE-4C0A-B6A3-6FCE220D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1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E9EF-1B71-41CA-8AEC-8F3DAE1A740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F0E1-7962-402B-8488-C2708AAB1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=""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17" y="5834925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38" y="3267945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=""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10.04.2024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=""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33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orient="horz" pos="20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187BD-F6C4-2D3F-670F-C926D99A6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8EB8CCB7-5ECE-3931-B7A4-4C9E6611B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047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61FED-99D9-D9F1-5454-B4F4021E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EF4D1A04-2830-E3E9-3EDE-73397F6BD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5679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02ACF7-CA5E-D254-6472-2B0036E8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44DD9EAF-3283-077F-83E4-6879315A5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67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E9E71-E85F-F2CD-403C-DA89F0C2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34C7BC9C-3584-5EE4-62DD-B2928C3B0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1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5A60C2-7DA8-25C7-6D2C-1526D3D5B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4AB7BD09-9759-BE33-C1BD-C93A3734D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189CEE9-BCAA-085E-E731-B61C28BF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307BA70B-D78C-BFCC-F3D1-DA54BEDA3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936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24B1-DCDE-F91A-0FD7-A15A2E7CD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5C6E4452-5012-D830-B4E4-8BF2C661D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2513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F2890C-8318-24FC-B4AB-CFFE55846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D30D06D8-9D38-370D-A2B4-BC6732CB0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6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0B06E-141B-C29E-A2AF-118EF52D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82807C79-F0C4-4FF1-0FE9-3C32AB65F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62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5A2613-8ABD-8B97-0B27-E7027A24D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028C01B6-69BE-59AA-EBD3-02DC0F79A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14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D7A2D3-D6E5-C73A-7DBE-5EE64342D78B}"/>
              </a:ext>
            </a:extLst>
          </p:cNvPr>
          <p:cNvSpPr txBox="1">
            <a:spLocks/>
          </p:cNvSpPr>
          <p:nvPr userDrawn="1"/>
        </p:nvSpPr>
        <p:spPr>
          <a:xfrm>
            <a:off x="2890077" y="705115"/>
            <a:ext cx="3205923" cy="596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DD14833C-E99F-871B-FE32-BDFF130C184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22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=""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82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=""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99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=""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BBBFCC8-FA3E-584C-D68D-4B3C3092DBD9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="" xmlns:a16="http://schemas.microsoft.com/office/drawing/2014/main" id="{CC890D42-0994-2C55-C003-1115272C893B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FE301-E340-05BA-37B8-E7252FD1E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E318094F-9D7B-1EA9-62E6-32B736D8F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7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C0E20E-8577-1BA7-460D-23E61D542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F19E8295-E39C-2F52-28B7-22AAC04B7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62674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5435D-E172-79EA-4E1E-7F1A0BDD3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="" xmlns:a16="http://schemas.microsoft.com/office/drawing/2014/main" id="{0A66874F-EE49-3970-D637-AD64FB1E2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264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C90278F-974F-65AC-7B09-6631AE07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45F394F-1D72-4946-250F-9E069DE24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65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C064CD7-FFB8-72A0-5D52-9517CA630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3B911163-FDBE-E039-C615-82D2F7F117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01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78C392E-0650-3E49-B662-297B64F08AAB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7BB93A-015E-D7D4-7253-918D673A9B8E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3BB2D9A-F664-FFF4-A0F6-B19159EC9EEE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0C2536-FE9A-1BB0-94AE-591381B38F3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9572509-ABCA-0BE7-285B-31C3B5E3C1E7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84DA803-EE2C-BA85-7C18-E241575FC441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D2954E9-F6BC-112F-10A0-FB15865E3EEA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7BDFA9E-8731-7066-4F24-F35177AE5AD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06FED542-6ABE-B1FD-9C90-6D26943C6260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FFBD61E-E33C-9361-0382-5B16CB5C2FB8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E4210381-D008-A1AA-AFF0-C09FE3C3D6A0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="" xmlns:a16="http://schemas.microsoft.com/office/drawing/2014/main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10.04.2024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="" xmlns:a16="http://schemas.microsoft.com/office/drawing/2014/main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A00BE642-1382-8259-0567-A332859388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321" y="567002"/>
            <a:ext cx="3064211" cy="10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327104B-FDB0-368B-0A09-AC9F1EB9B36F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576002-5F45-6912-5036-044802AF9D9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F096151-A82C-C182-8EB0-48AD13D7FA11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885297E5-06D0-52A9-20BB-E9C3DE1B42BC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E912021-9639-976E-5A68-78AECD0276A1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E5437E60-FA06-1B4F-ECF2-4AEA55DBC66B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C3158B2-2FBE-A56E-7C44-1422225F459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34274DE5-2419-B0AB-73E1-A88CED3906FD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2551590-8912-D7AC-3BFC-FAD7ED06A033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18E25E9A-171C-31D0-3AB4-97B2510ADF7A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970074E-61DB-DF7D-5820-53E71AC761E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42148C-8284-8906-6B00-7C5008781B32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C3B38D8-8ACC-8F11-83FD-3C6F64D2A745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4616B386-FD68-8E86-FA20-89F52B97C3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87F44DF-E948-B8C4-5F2C-3E9D0DBEE29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D06A6127-D836-D472-EE8F-4EF939540A25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2B8461B-F039-5EF7-A341-9CB869B621B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E0FFC4F0-FE32-65B3-2A65-BAD0DEC831ED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F5FA737-A34F-4641-4F80-CBADEDB1260B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BA64D12B-8F5C-DD21-408F-79EB9937BBAD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6F615AE-CDF6-4243-BB13-760BA8E29B04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F0B10044-4E17-767E-8467-C8701EF88D1F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FD09D3E-1A15-27E0-3A7D-6B127560EBB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BF1E2922-AB6D-38BD-CD9E-7D1CB1CCFF6B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C25F18A-1CA0-CF5B-8F40-774F6070A2D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4A408F28-1289-94D7-9B13-995FA556FA7A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65DEBDE-70E8-17AA-476A-8DD117CE0A25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1D62FAE6-6D0C-8B69-1A78-DF57687EDEC8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5570D73-B813-38BF-4CDF-13997DF491E2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34F93159-46C3-CB59-E76A-ECBD7C58FF1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102936E-6601-9368-B2D9-498524CE359D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46C7A3-417F-7274-82D6-3188EC99BA23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0BC9DC81-5E6A-BA21-9170-1CC77AA6F14C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6CE7FE1A-0602-77B9-DEF6-27981041EB1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E3699B-182B-DF18-728E-B5313654EBB3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D955588B-52FE-1F06-58DF-7A9B1D03E60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B684A64-C79B-82F9-6847-81532D25DC23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4C53F6D8-8F66-A109-EBBA-9DC4DC5C5050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95FF9C1-CF97-52A8-B191-9C3352B513E8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C4D6B1EE-24DB-B767-8562-D4AB5FCD47A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A6694F3-39BC-B151-54D2-98340697E17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5DA68969-59EA-E62C-011F-2ADA481155F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A32FA40-37E0-CA58-BB79-99252694ABF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C1DB07C3-1A36-0DA9-EA47-FA55025BF0F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E1E4C94-6AD0-E5DB-9E16-90C83B5BE07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D4BFA602-D1E8-1C66-18D4-A2221E96FFD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7D01B27-2BC0-2106-99C7-61A9F396E139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B4ACCEFC-CA12-46EF-E88F-B9DD57B7B04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515EDAC-2972-173B-355C-2BA9D0713D44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D6343A83-EFB2-3FFC-3498-D8EAC08600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766F4C46-2759-1254-1602-1EF020C29A9B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1B37D39D-F386-5E38-F9B8-E89989FBA1F0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034F04A-3AA1-9DD8-4EA6-8099F7EFD740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0050FF0D-26A3-E060-3E49-275BBEC98F5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510A7DE-0A18-8813-5CC8-1F5B31883BD1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C13191AE-FF0D-0F5F-8E75-9ECA6F1ED0D1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11C6001-B60E-FF19-F61B-545F8DBE269F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7B62614-498F-E07C-CB6D-0DBEF44E15A1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FD744016-6012-2369-3CC8-89E909270840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1C35A1C5-4160-4763-A191-3D31434EDDE2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978C3CC-09AC-26D4-0CFA-73C505B362D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90E555F9-77B8-E927-0DEC-EC4B07AFD2EF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CF3EE42-6C7E-D651-7F55-2E962509186F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F82B83F4-2A51-7160-2B4A-848DEFAFE3B8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B8E404E1-ED65-A67E-7BCE-55CEB1322A16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104970A1-211D-0074-1F19-11CA6C1230B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40143C6-2BA9-FE7E-C7F3-6FF08BD6D1FF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87D4E663-6358-C4A2-B117-4684E7747A9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57C739F-B5F6-6345-1934-2157BB4D9AF7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B2B0A2D-7B64-1809-B474-C0A95368A343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F5698C8D-7ABF-7501-4D33-B55F48A9D141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45C20574-A69B-9037-DD0C-9C83CBE7557A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FFDFAC-23C7-7010-DDAF-2B45CCF582CE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55A130F6-E209-C31D-019F-071A15E0C4F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4C35DB6-E4B4-231F-ED5B-BA65072C6F28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9D9E9D17-FC2C-C794-ED02-153D7BC6B184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E9B8C22-9EFD-8A59-8418-1630F4958E5A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41C1A3F9-8449-ADBC-F281-07CC42F14623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B51EC78A-3F61-9C0C-CDBE-1503EB1B8F4F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79E4EBDF-1D45-10D7-E80A-8B434FC4858F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C0E7060-7DCB-239F-A871-28535B50AA83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1E209568-B69F-5A4B-543D-C0E5D731D5D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EFEA7ECE-9A9A-9D4D-2FD2-DF1226FB04F1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09C1B71-52AF-5215-095D-204F3CC538D4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E7B363-16FA-8729-4FF9-760486DF88E1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F2119FFA-A59F-0F5C-CB4B-03364CB48D93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859DA3-B309-2068-AD4E-1E110A529D1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D7E70D1-DB34-ECFF-85CB-FD696B0D3710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0F29041-F3A2-3389-4698-95FDD9307CEF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296C1E1-F519-5859-9921-7D6E9D1278C5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4BE906B-00AA-4E0C-C8B5-1913C58AE460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BC2DAB9B-FB54-7623-D0A3-6A2B4313436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22B9D1E-4273-DEA7-E37E-BA8F43E4B64A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1EE9240F-B83F-D1F8-4F16-FAEBB8589B42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68941B40-C283-AEF8-4BD7-CB4A49EAF4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86" y="349355"/>
            <a:ext cx="2437469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DDDF0E50-ACBD-8E8A-AD14-6B04495559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90" y="349355"/>
            <a:ext cx="2437461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2F45EB1-B3CC-B794-C3CB-331C5116F339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728D1D-82C6-F3AA-85D1-B58386847B2E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73773A4C-EB25-1AEF-A66D-D48D82C0C4E2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536DEFD7-5976-47BA-7A05-52D802C5CA12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057F186-E57F-AD4D-3964-6BF2F172C883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C9EF1A92-EC3E-3DC2-D709-96F4938C54D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94CC025-59CD-E237-2FCA-DEE961333D7C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1F769D60-8BE1-90AD-78F9-452D04CAF50A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3BE261-E486-B29F-BF3B-1F6CEBA1ACD9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6CA876A8-FB94-A570-DF44-AE8D5E0DB975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11EE855-CA64-F8BF-C3C8-C6CCA2C92633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987779-CB13-017A-2098-B2274DAAF4E0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1A81D32-9260-D226-A11D-8E56997864C0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F3C12604-F07B-D917-8883-433B20C274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7C0673B-6155-958A-E2B5-810B1352A2C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5EFFEA6E-D20F-751C-A2C2-6088390C57C6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2D57CE7-DEE1-9F9F-5616-AB44A8AA8203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461CE9F3-5809-26DC-C752-04D011AC32A7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9A84866-7D77-4BB3-AFAF-A5060932E578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74DF71B1-183A-1425-FEC7-D01F2EE62F18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C26D260-1C08-B4DD-1C6C-1DB953757A96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520BE496-230D-635F-1060-0A635D98445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6FCCD63-EADF-99D7-6CD9-723473FFEA2D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954235C1-D69D-95E1-159A-8A14932C695F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7ABCE2D-7438-0687-E2F8-C34F468B41DC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E405C2BE-C7E4-6B60-A313-C365E691FFCE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8AF0EEF-2318-CAB4-EE4A-09B34BA6B561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55FEB656-9028-30CC-A180-FFB206C7B89E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DAB30AD-16F8-5800-20D2-E5D00CCC7AF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ABBDB62B-AC1B-7BD2-697C-92279E4D50F6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3DA1542-39E5-F15F-EACA-E248DA4154E4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97FB303-AC88-AC91-AC74-6889DDB815DA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64050EB1-EFDF-DDEA-A885-32B32232004B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1358A0B4-DCAF-C79F-7D47-96628A211C11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ECEA78A-1072-5EF3-E76B-8FE852D93C45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3705E196-48F8-ABF3-2B3E-71B9D74A121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4110624-40C2-54F5-1393-AE7EF88445F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F2490B30-553A-DD70-0F98-7E88B672BC8E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9641278-E4E8-1997-781B-A02EA3B7E329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54B80D6F-8E10-2A48-1C69-B92F3CA26F5E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3C8FF93-EA72-3208-6636-98A454096E38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92FE5B1A-B6FB-38DF-97F1-F284AE4EAA9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9B0BBF4-D5E2-5261-CCCE-A9C8EBCF54C6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C967A3B6-7451-42DA-A6D7-3AD62F882C69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AA6C975-98F6-51DD-608A-DAF904C439F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290ECCC2-B104-B4C5-64A6-B451C2B2EDF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28AD003-C0B3-671F-098F-0C21EF8FCE36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DB037AF4-A263-43BB-9065-275CE3EA96B8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5E5754E-D72A-3CDF-B416-ACFAC1A6CA65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CAB4EF78-0533-8476-A7C5-0C087EEC2C9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B618C176-867A-09B1-42EF-A0077CC7697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4F9A3F61-817B-2550-6764-20F697E33F9C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A1DC255-8E6C-83CD-BC07-6A677677F557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7ACC6FE0-ACC5-9AA7-9E53-08FAA4A0201D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0A121AF-643A-FD89-7D85-0D2D1EBF508B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8719D218-CB25-249A-F27D-E16487B01BF8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0663A02-175D-7954-BF83-0C9F07AA5992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A1DAEF2-F828-92F9-0A98-8FE2D387635F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2E48B1E9-5A63-2166-77C5-A8B363BF0455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A725F10F-6768-DD93-BCE7-BF144F6584FB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8B45A2B-8F20-2B44-D332-CD6581DF4FF2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5162192A-A299-5099-4ED4-E2D691D863B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85EE2A29-EE76-015F-FAD6-7099A2F71626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D5EA46C1-4A71-CDFB-42C7-E5C59CCB3E5D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3855C1B-34FD-109A-2BB4-5A453ED03E60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86F25E88-5C16-C19C-CD2A-F83B4099EA75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D189FEB9-3E95-60DF-ED4A-CF0957BBA5B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84194F42-9977-01C3-1B51-42DE44DE128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99BEEA4-6B71-743C-6922-BE1FF93E30F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A333997-8BF6-43AB-AEFC-4F6717673860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EB981A98-1A8F-537B-C1CD-B9E798012123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458D4886-9F48-1D99-AB3C-AEF765DBCFCC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8F3EFB4-8DFD-1748-02F1-58F1C2B7D22B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8B412663-1269-6393-40D0-5E66DD19D354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111AFE0-56D1-0CF6-67EA-D8412A26054A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51533FCE-1E8B-DC97-0D36-020255937D3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9523F5BD-2750-3C7D-FC41-3ED5FBC657F6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19847533-EA27-04F3-00CB-941445B744DF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FA3AF7B5-5F14-5D17-8D18-C9D085A2D8FD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179D3D52-58CB-9CF4-860C-A6E0A5A738F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2B201638-5F8B-70A9-E548-445C928E4FF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69B6B319-AA1A-7605-1ADC-C2F4B427C226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AE7B183-676C-3A49-C76B-59B95F0AFF6D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5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3471FBAD-C496-FF19-C20E-DD282AC75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38" y="3267945"/>
            <a:ext cx="6730584" cy="96323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«Сведения об объектах инфраструктуры муниципального образования» </a:t>
            </a:r>
            <a:br>
              <a:rPr lang="ru-RU" sz="8000" dirty="0"/>
            </a:br>
            <a:r>
              <a:rPr lang="ru-RU" sz="8000" dirty="0"/>
              <a:t>за 2023 год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6E8BF3E-492B-EDC1-33F2-07A2A7A7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9F7CE3F0-1C92-9A85-D9DA-A63A295E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A3A-A993-4787-BE22-B522074098FC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85440EF-18ED-39D6-3BE0-331ACAA6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39" y="5810748"/>
            <a:ext cx="5454853" cy="332358"/>
          </a:xfrm>
        </p:spPr>
        <p:txBody>
          <a:bodyPr/>
          <a:lstStyle/>
          <a:p>
            <a:r>
              <a:rPr lang="ru-RU" dirty="0"/>
              <a:t>Отдел сводных статистических работ и общественных связей </a:t>
            </a:r>
          </a:p>
        </p:txBody>
      </p:sp>
    </p:spTree>
    <p:extLst>
      <p:ext uri="{BB962C8B-B14F-4D97-AF65-F5344CB8AC3E}">
        <p14:creationId xmlns:p14="http://schemas.microsoft.com/office/powerpoint/2010/main" val="217877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78C00963-C6A8-A0A0-F863-157112FB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4032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200" dirty="0"/>
              <a:t>ФОРМА № 1-МО</a:t>
            </a:r>
            <a:endParaRPr lang="ru-RU" sz="2200" dirty="0">
              <a:solidFill>
                <a:srgbClr val="282A2E"/>
              </a:solidFill>
            </a:endParaRPr>
          </a:p>
        </p:txBody>
      </p:sp>
      <p:sp>
        <p:nvSpPr>
          <p:cNvPr id="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b="8318"/>
          <a:stretch/>
        </p:blipFill>
        <p:spPr bwMode="auto">
          <a:xfrm>
            <a:off x="1350237" y="1089025"/>
            <a:ext cx="930637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46527"/>
              </p:ext>
            </p:extLst>
          </p:nvPr>
        </p:nvGraphicFramePr>
        <p:xfrm>
          <a:off x="695323" y="1499710"/>
          <a:ext cx="11017251" cy="170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572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777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6127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2307364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34915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Общая площадь земель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муниципального образования, га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графы формы </a:t>
            </a:r>
            <a:r>
              <a:rPr lang="ru-RU" sz="1400" dirty="0">
                <a:solidFill>
                  <a:schemeClr val="tx1"/>
                </a:solidFill>
              </a:rPr>
              <a:t>являются интерактивными ссылками</a:t>
            </a:r>
          </a:p>
        </p:txBody>
      </p:sp>
      <p:sp>
        <p:nvSpPr>
          <p:cNvPr id="9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8366333" y="3811426"/>
            <a:ext cx="3119214" cy="1683519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Заполняется на основании </a:t>
            </a:r>
            <a:r>
              <a:rPr lang="ru-RU" sz="1200" b="1" dirty="0">
                <a:solidFill>
                  <a:srgbClr val="282A2E"/>
                </a:solidFill>
              </a:rPr>
              <a:t>Генерального плана </a:t>
            </a:r>
            <a:r>
              <a:rPr lang="ru-RU" sz="1200" dirty="0">
                <a:solidFill>
                  <a:srgbClr val="282A2E"/>
                </a:solidFill>
              </a:rPr>
              <a:t>муниципального образования, разрабатываемого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в соответствии с Градостроительным кодексом Российской Федерации, утвержденным от 29 декабря 2004 г.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№ 190-ФЗ, либо на основании </a:t>
            </a:r>
            <a:r>
              <a:rPr lang="ru-RU" sz="1200" b="1" dirty="0">
                <a:solidFill>
                  <a:srgbClr val="282A2E"/>
                </a:solidFill>
              </a:rPr>
              <a:t>Устава муниципального образования</a:t>
            </a:r>
            <a:endParaRPr lang="ru-RU" sz="1200" dirty="0">
              <a:solidFill>
                <a:srgbClr val="282A2E"/>
              </a:solidFill>
            </a:endParaRP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2116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1. Территория</a:t>
            </a:r>
            <a:endParaRPr lang="ru-RU" sz="1400" dirty="0"/>
          </a:p>
        </p:txBody>
      </p:sp>
      <p:sp>
        <p:nvSpPr>
          <p:cNvPr id="8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10079781" y="3351436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92304"/>
              </p:ext>
            </p:extLst>
          </p:nvPr>
        </p:nvGraphicFramePr>
        <p:xfrm>
          <a:off x="695323" y="1499710"/>
          <a:ext cx="1101725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98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598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22946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1059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0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89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673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3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93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67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4832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Число объектов бытового обслуживания населения, оказывающих услуги – всего,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ремонту, окраске и пошиву обуви,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пошиву швейных, меховых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кожаных изделий, головных уборов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изделий текстильной галантереи, ремонту, пошиву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вязанию трикотажных изделий,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техническому обслуживанию бытовой радиоэлектронной аппаратуры, бытовых машин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приборов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изготовлению металлоизделий,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техническому обслуживанию и ремонту транспортных средств,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машин и оборудования,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изготов-лению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ремонту мебели,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хими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-ческой чистки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краше-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ния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, услуги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прачеч-ных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строи-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тельству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 жилья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других построек,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9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2991049" y="5212935"/>
            <a:ext cx="4136141" cy="783068"/>
          </a:xfrm>
          <a:prstGeom prst="roundRect">
            <a:avLst>
              <a:gd name="adj" fmla="val 5487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Объекты бытового обслуживания, занятые оказанием нескольких видов бытовых услуг, показываются один раз по преобладающему виду услуг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4135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2. Объекты бытового обслуживания</a:t>
            </a:r>
            <a:endParaRPr lang="ru-RU" sz="1400" dirty="0"/>
          </a:p>
        </p:txBody>
      </p:sp>
      <p:sp>
        <p:nvSpPr>
          <p:cNvPr id="11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4798511" y="4755466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83196"/>
              </p:ext>
            </p:extLst>
          </p:nvPr>
        </p:nvGraphicFramePr>
        <p:xfrm>
          <a:off x="695323" y="1499710"/>
          <a:ext cx="1101725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52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581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74220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6580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05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91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03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493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3160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09015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саун, бань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и душевых,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парикма-херские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 и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космети-ческие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фото-ателье,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ритуаль-ные,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прочие виды бытовых услуг,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2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Число приемных пунктов бытового обслуживания, принимающих заказы от населения на оказание услуг – всего,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ремонту, окраске и пошиву обуви,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пошиву швейных, меховых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кожаных изделий, головных уборов и изделий текстильной галантереи, ремонту, пошиву и вязанию трикотажных изделий,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по ремонту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техническому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обслужива-нию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 бытовой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радиоэлек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-тронной аппаратуры, бытовых машин и приборов </a:t>
                      </a:r>
                      <a:b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и изготовлению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металлоизде-лий</a:t>
                      </a:r>
                      <a:r>
                        <a:rPr lang="ru-RU" sz="1000" dirty="0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282A2E"/>
                          </a:solidFill>
                          <a:effectLst/>
                          <a:latin typeface="+mn-lt"/>
                          <a:ea typeface="Times New Roman"/>
                          <a:hlinkClick r:id="rId3" action="ppaction://hlinksldjump"/>
                        </a:rPr>
                        <a:t>ед</a:t>
                      </a:r>
                      <a:endParaRPr lang="ru-RU" sz="1200" dirty="0">
                        <a:solidFill>
                          <a:srgbClr val="282A2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графы формы </a:t>
            </a:r>
            <a:r>
              <a:rPr lang="ru-RU" sz="1400" dirty="0">
                <a:solidFill>
                  <a:schemeClr val="tx1"/>
                </a:solidFill>
              </a:rPr>
              <a:t>являются интерактивными ссылками</a:t>
            </a:r>
          </a:p>
        </p:txBody>
      </p:sp>
      <p:sp>
        <p:nvSpPr>
          <p:cNvPr id="9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7733944" y="5358216"/>
            <a:ext cx="3896927" cy="748881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Приемные пункты бытового обслуживания населения осуществляют только прием и выдачу заказов населению 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4135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2. Объекты бытового обслуживания</a:t>
            </a:r>
            <a:endParaRPr lang="ru-RU" sz="1400" dirty="0"/>
          </a:p>
        </p:txBody>
      </p:sp>
      <p:sp>
        <p:nvSpPr>
          <p:cNvPr id="8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8005923" y="4936680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5134"/>
              </p:ext>
            </p:extLst>
          </p:nvPr>
        </p:nvGraphicFramePr>
        <p:xfrm>
          <a:off x="695323" y="1499710"/>
          <a:ext cx="1101725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933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716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545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82766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1128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64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53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712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157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по изготовлению и ремонту мебели,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химической чистки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и крашения, услуги прачечных,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по ремонту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и строительству жилья и других построек,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фотоателье,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ритуальных,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прочие виды бытовых услуг,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4135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2. Объекты бытового обслуживания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1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24023"/>
              </p:ext>
            </p:extLst>
          </p:nvPr>
        </p:nvGraphicFramePr>
        <p:xfrm>
          <a:off x="695323" y="1499710"/>
          <a:ext cx="11017252" cy="170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17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692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3143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1042587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1700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382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202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319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Число спортивных сооружений – всего,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муниципальные,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Стадионы с трибунами,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муниципальные,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318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3. Спортивные сооружения</a:t>
            </a:r>
            <a:endParaRPr lang="ru-RU" sz="1400" dirty="0"/>
          </a:p>
        </p:txBody>
      </p:sp>
      <p:sp>
        <p:nvSpPr>
          <p:cNvPr id="9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5213570" y="3849001"/>
            <a:ext cx="4136141" cy="955734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Заполняется в соответствии с формой № 1-ФК «Сведения о физической культуре и спорте» (разрабатывается Минспортом России)</a:t>
            </a:r>
          </a:p>
        </p:txBody>
      </p:sp>
      <p:sp>
        <p:nvSpPr>
          <p:cNvPr id="10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5937901" y="3302299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59886"/>
              </p:ext>
            </p:extLst>
          </p:nvPr>
        </p:nvGraphicFramePr>
        <p:xfrm>
          <a:off x="695323" y="1499710"/>
          <a:ext cx="110172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389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598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65674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982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9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49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71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62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76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084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784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568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Плоскостные спортивные сооружения,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муници-пальные,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Спортив-ные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залы,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муници-пальные,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Плаватель-ные бассейны,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муници-пальные,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Число детско-юношеских спортивных школ (включая филиалы),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из гр. 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само-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стоятель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ные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Числен-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ность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занимаю-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щихся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в детско-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юношес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-ких спортив-ных школах, чел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318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3. Спортивные сооружения</a:t>
            </a:r>
            <a:endParaRPr lang="ru-RU" sz="1400" dirty="0"/>
          </a:p>
        </p:txBody>
      </p:sp>
      <p:sp>
        <p:nvSpPr>
          <p:cNvPr id="8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7204105" y="4794195"/>
            <a:ext cx="4251623" cy="1073620"/>
          </a:xfrm>
          <a:prstGeom prst="roundRect">
            <a:avLst>
              <a:gd name="adj" fmla="val 5487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Заполняется в соответствии с формами № 5-ФК «Сведения по подготовке спортивного резерва»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и № 3-АФК «Сведения об адаптивной физической культуре и спорте»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(разрабатываются Минспортом России)</a:t>
            </a:r>
          </a:p>
        </p:txBody>
      </p:sp>
      <p:sp>
        <p:nvSpPr>
          <p:cNvPr id="9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9586895" y="4317112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73730"/>
              </p:ext>
            </p:extLst>
          </p:nvPr>
        </p:nvGraphicFramePr>
        <p:xfrm>
          <a:off x="695323" y="1499710"/>
          <a:ext cx="110172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06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589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121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31492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8033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1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22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83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6081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05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4348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1376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1683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9959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Общая протяжен-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ность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улиц, проездов,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набереж-ных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на конец года, км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Общая протяжен-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ность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освещенных частей улиц, проездов,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набереж-ных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на конец года, км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Вывезе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-но за год твердых комму-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нальных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отходов,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тыс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м3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из гр.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на объекты,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используе-мые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для обработки отходов,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тыс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м3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Вывезено за год твердых комму-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нальных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отходов,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тыс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т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из гр. 7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на объекты,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исполь-зуемые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для обработки отходов,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тыс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т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Одиноч-ное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протяже-ние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 уличной газовой сети, 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Коли-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чество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негази-фици-рован-ных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насе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-ленных пунктов,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5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Число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источ-ников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 тепло-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снабже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ния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6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мощностью до 3 Гкал/ч,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005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4. Коммунальная сфера</a:t>
            </a:r>
            <a:endParaRPr lang="ru-RU" sz="1400" dirty="0"/>
          </a:p>
        </p:txBody>
      </p:sp>
      <p:sp>
        <p:nvSpPr>
          <p:cNvPr id="8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5794051" y="4888199"/>
            <a:ext cx="3127760" cy="1073620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Коэффициент плотности твердых коммунальных отходов, полученный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при делении данных гр. 7 на гр.5 и гр.8 на гр.6, находится в границах 0,17-0,25 (тыс. т</a:t>
            </a:r>
            <a:r>
              <a:rPr lang="en-US" sz="1200" dirty="0">
                <a:solidFill>
                  <a:srgbClr val="282A2E"/>
                </a:solidFill>
              </a:rPr>
              <a:t>/</a:t>
            </a:r>
            <a:r>
              <a:rPr lang="ru-RU" sz="1200" dirty="0">
                <a:solidFill>
                  <a:srgbClr val="282A2E"/>
                </a:solidFill>
              </a:rPr>
              <a:t> тыс. м</a:t>
            </a:r>
            <a:r>
              <a:rPr lang="ru-RU" sz="1200" baseline="30000" dirty="0">
                <a:solidFill>
                  <a:srgbClr val="282A2E"/>
                </a:solidFill>
              </a:rPr>
              <a:t>3</a:t>
            </a:r>
            <a:r>
              <a:rPr lang="ru-RU" sz="1200" dirty="0">
                <a:solidFill>
                  <a:srgbClr val="282A2E"/>
                </a:solidFill>
              </a:rPr>
              <a:t> )</a:t>
            </a:r>
          </a:p>
        </p:txBody>
      </p:sp>
      <p:sp>
        <p:nvSpPr>
          <p:cNvPr id="10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5963539" y="4368389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9622564" y="4621852"/>
            <a:ext cx="2090011" cy="1514031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2A2E"/>
                </a:solidFill>
              </a:rPr>
              <a:t>Графы 11-15 заполняются </a:t>
            </a:r>
            <a:endParaRPr lang="ru-RU" sz="1200" dirty="0">
              <a:solidFill>
                <a:srgbClr val="282A2E"/>
              </a:solidFill>
            </a:endParaRPr>
          </a:p>
          <a:p>
            <a:pPr algn="ctr"/>
            <a:r>
              <a:rPr lang="ru-RU" sz="1200" dirty="0">
                <a:solidFill>
                  <a:srgbClr val="282A2E"/>
                </a:solidFill>
              </a:rPr>
              <a:t>в соответствии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с формой федерального статистического наблюдения</a:t>
            </a:r>
          </a:p>
          <a:p>
            <a:pPr algn="ctr"/>
            <a:r>
              <a:rPr lang="ru-RU" sz="1200" dirty="0">
                <a:solidFill>
                  <a:srgbClr val="282A2E"/>
                </a:solidFill>
              </a:rPr>
              <a:t>№ 1-ТЕП «Сведения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 smtClean="0">
                <a:solidFill>
                  <a:srgbClr val="282A2E"/>
                </a:solidFill>
              </a:rPr>
              <a:t>о </a:t>
            </a:r>
            <a:r>
              <a:rPr lang="ru-RU" sz="1200" dirty="0">
                <a:solidFill>
                  <a:srgbClr val="282A2E"/>
                </a:solidFill>
              </a:rPr>
              <a:t>снабжении </a:t>
            </a:r>
            <a:r>
              <a:rPr lang="ru-RU" sz="1200" dirty="0" err="1">
                <a:solidFill>
                  <a:srgbClr val="282A2E"/>
                </a:solidFill>
              </a:rPr>
              <a:t>теплоэнергией</a:t>
            </a:r>
            <a:r>
              <a:rPr lang="ru-RU" sz="1200" dirty="0">
                <a:solidFill>
                  <a:srgbClr val="282A2E"/>
                </a:solidFill>
              </a:rPr>
              <a:t>»</a:t>
            </a:r>
          </a:p>
        </p:txBody>
      </p:sp>
      <p:sp>
        <p:nvSpPr>
          <p:cNvPr id="14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10491386" y="4247322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26569"/>
              </p:ext>
            </p:extLst>
          </p:nvPr>
        </p:nvGraphicFramePr>
        <p:xfrm>
          <a:off x="695323" y="1499710"/>
          <a:ext cx="11017254" cy="1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733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868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380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1135717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11365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8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7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25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146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Протяженность тепловых и паровых сетей в двухтрубном исчислении, 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нуждающихся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в замене,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Протяженность тепловых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 паровых сетей, которые были заменены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 отремонтированы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за отчетный год, м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Одиночное протяжение уличной водопроводной сети, 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из гр. 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нуждающейся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в замене, 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005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4. Коммунальная сфера</a:t>
            </a:r>
            <a:endParaRPr lang="ru-RU" sz="1400" dirty="0"/>
          </a:p>
        </p:txBody>
      </p:sp>
      <p:sp>
        <p:nvSpPr>
          <p:cNvPr id="11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7708307" y="4028634"/>
            <a:ext cx="3777243" cy="1329582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Графы </a:t>
            </a:r>
            <a:r>
              <a:rPr lang="ru-RU" sz="1200" dirty="0" smtClean="0">
                <a:solidFill>
                  <a:srgbClr val="282A2E"/>
                </a:solidFill>
              </a:rPr>
              <a:t>16-18 </a:t>
            </a:r>
            <a:r>
              <a:rPr lang="ru-RU" sz="1200" dirty="0">
                <a:solidFill>
                  <a:srgbClr val="282A2E"/>
                </a:solidFill>
              </a:rPr>
              <a:t>заполняются </a:t>
            </a:r>
            <a:r>
              <a:rPr lang="ru-RU" sz="1200" dirty="0" smtClean="0">
                <a:solidFill>
                  <a:srgbClr val="282A2E"/>
                </a:solidFill>
              </a:rPr>
              <a:t>в </a:t>
            </a:r>
            <a:r>
              <a:rPr lang="ru-RU" sz="1200" dirty="0">
                <a:solidFill>
                  <a:srgbClr val="282A2E"/>
                </a:solidFill>
              </a:rPr>
              <a:t>соответствии со статьей  6 Федерального закона от 7 декабря 2011 г</a:t>
            </a:r>
            <a:r>
              <a:rPr lang="ru-RU" sz="1200" dirty="0" smtClean="0">
                <a:solidFill>
                  <a:srgbClr val="282A2E"/>
                </a:solidFill>
              </a:rPr>
              <a:t>. № </a:t>
            </a:r>
            <a:r>
              <a:rPr lang="ru-RU" sz="1200" dirty="0">
                <a:solidFill>
                  <a:srgbClr val="282A2E"/>
                </a:solidFill>
              </a:rPr>
              <a:t>416-ФЗ «О водоснабжении и водоотведении» </a:t>
            </a:r>
            <a:r>
              <a:rPr lang="ru-RU" sz="1200" dirty="0" smtClean="0">
                <a:solidFill>
                  <a:srgbClr val="282A2E"/>
                </a:solidFill>
              </a:rPr>
              <a:t>и </a:t>
            </a:r>
            <a:r>
              <a:rPr lang="ru-RU" sz="1200" dirty="0">
                <a:solidFill>
                  <a:srgbClr val="282A2E"/>
                </a:solidFill>
              </a:rPr>
              <a:t>с формой федерального статистического наблюдения № 1-водопровод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«Сведения о работе водопровода»</a:t>
            </a:r>
          </a:p>
        </p:txBody>
      </p:sp>
      <p:sp>
        <p:nvSpPr>
          <p:cNvPr id="14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9559895" y="3517367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51393"/>
              </p:ext>
            </p:extLst>
          </p:nvPr>
        </p:nvGraphicFramePr>
        <p:xfrm>
          <a:off x="695323" y="1499710"/>
          <a:ext cx="1101725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17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598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312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957129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12562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53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96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40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750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696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муници-пального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Одиночное протяжение уличной водопроводной сети, которая заменена и отремонтирована за отчетный год,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Количество населенных пунктов,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не имеющих водопроводов (отдельных водопровод-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ных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 сетей),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Одиночное протяжение уличной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канализа-ционной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3" action="ppaction://hlinksldjump"/>
                        </a:rPr>
                        <a:t> сети, м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из гр. 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нуждающейся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в замене,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Одиночное протяжение уличной канализационной сети, которая заменена и отремонтирована за отчетный год,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Количество населенных пунктов,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не имеющих канали-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</a:b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заций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 (отдельных канализационных сетей),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4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графы формы </a:t>
            </a:r>
            <a:r>
              <a:rPr lang="ru-RU" sz="1400" dirty="0">
                <a:solidFill>
                  <a:schemeClr val="tx1"/>
                </a:solidFill>
              </a:rPr>
              <a:t>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005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4. Коммунальная сфера</a:t>
            </a:r>
            <a:endParaRPr lang="ru-RU" sz="1400" dirty="0"/>
          </a:p>
        </p:txBody>
      </p:sp>
      <p:sp>
        <p:nvSpPr>
          <p:cNvPr id="8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5657316" y="4555625"/>
            <a:ext cx="3811423" cy="1281154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2A2E"/>
                </a:solidFill>
              </a:rPr>
              <a:t>Графы </a:t>
            </a:r>
            <a:r>
              <a:rPr lang="ru-RU" sz="1200" dirty="0" smtClean="0">
                <a:solidFill>
                  <a:srgbClr val="282A2E"/>
                </a:solidFill>
              </a:rPr>
              <a:t>20-21 </a:t>
            </a:r>
            <a:r>
              <a:rPr lang="ru-RU" sz="1200" dirty="0">
                <a:solidFill>
                  <a:srgbClr val="282A2E"/>
                </a:solidFill>
              </a:rPr>
              <a:t>заполняются </a:t>
            </a:r>
            <a:r>
              <a:rPr lang="ru-RU" sz="1200" dirty="0" smtClean="0">
                <a:solidFill>
                  <a:srgbClr val="282A2E"/>
                </a:solidFill>
              </a:rPr>
              <a:t> </a:t>
            </a:r>
            <a:r>
              <a:rPr lang="ru-RU" sz="1200" dirty="0">
                <a:solidFill>
                  <a:srgbClr val="282A2E"/>
                </a:solidFill>
              </a:rPr>
              <a:t>в соответствии со статьей  6 Федерального закона от 7 декабря 2011 г</a:t>
            </a:r>
            <a:r>
              <a:rPr lang="ru-RU" sz="1200" dirty="0" smtClean="0">
                <a:solidFill>
                  <a:srgbClr val="282A2E"/>
                </a:solidFill>
              </a:rPr>
              <a:t>.№ </a:t>
            </a:r>
            <a:r>
              <a:rPr lang="ru-RU" sz="1200" dirty="0">
                <a:solidFill>
                  <a:srgbClr val="282A2E"/>
                </a:solidFill>
              </a:rPr>
              <a:t>416-ФЗ «О водоснабжении и водоотведении» </a:t>
            </a:r>
            <a:r>
              <a:rPr lang="ru-RU" sz="1200" dirty="0" smtClean="0">
                <a:solidFill>
                  <a:srgbClr val="282A2E"/>
                </a:solidFill>
              </a:rPr>
              <a:t>и </a:t>
            </a:r>
            <a:r>
              <a:rPr lang="ru-RU" sz="1200" dirty="0">
                <a:solidFill>
                  <a:srgbClr val="282A2E"/>
                </a:solidFill>
              </a:rPr>
              <a:t>с формой федерального статистического наблюдения № 1-канализация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«Сведения о работе канализации»</a:t>
            </a:r>
          </a:p>
        </p:txBody>
      </p:sp>
      <p:sp>
        <p:nvSpPr>
          <p:cNvPr id="10" name="Стрелка: шеврон 10">
            <a:extLst>
              <a:ext uri="{FF2B5EF4-FFF2-40B4-BE49-F238E27FC236}">
                <a16:creationId xmlns="" xmlns:a16="http://schemas.microsoft.com/office/drawing/2014/main" id="{7AB3464E-C6E7-2C28-DDF3-7B9464BC6514}"/>
              </a:ext>
            </a:extLst>
          </p:cNvPr>
          <p:cNvSpPr/>
          <p:nvPr/>
        </p:nvSpPr>
        <p:spPr>
          <a:xfrm rot="5400000">
            <a:off x="7450448" y="4066435"/>
            <a:ext cx="264921" cy="449955"/>
          </a:xfrm>
          <a:prstGeom prst="chevron">
            <a:avLst>
              <a:gd name="adj" fmla="val 774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EDD8D5CC-BCF0-6108-0040-9BBD76021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08521"/>
              </p:ext>
            </p:extLst>
          </p:nvPr>
        </p:nvGraphicFramePr>
        <p:xfrm>
          <a:off x="3010491" y="1516188"/>
          <a:ext cx="7131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411">
                  <a:extLst>
                    <a:ext uri="{9D8B030D-6E8A-4147-A177-3AD203B41FA5}">
                      <a16:colId xmlns="" xmlns:a16="http://schemas.microsoft.com/office/drawing/2014/main" val="1742547620"/>
                    </a:ext>
                  </a:extLst>
                </a:gridCol>
                <a:gridCol w="627389">
                  <a:extLst>
                    <a:ext uri="{9D8B030D-6E8A-4147-A177-3AD203B41FA5}">
                      <a16:colId xmlns="" xmlns:a16="http://schemas.microsoft.com/office/drawing/2014/main" val="373159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Информация для респондентов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084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Указания по заполнению формы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27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Бланк формы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26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87411"/>
              </p:ext>
            </p:extLst>
          </p:nvPr>
        </p:nvGraphicFramePr>
        <p:xfrm>
          <a:off x="695323" y="1499710"/>
          <a:ext cx="11017252" cy="143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82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803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0094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2110811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3816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Число лечебно-профилактических </a:t>
                      </a:r>
                      <a:b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</a:b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организаций,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графы формы 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854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5. Организации здравоохранения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9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="" xmlns:a16="http://schemas.microsoft.com/office/drawing/2014/main" id="{8C8F1826-F1BF-9BA0-2C0F-5B26BFFE6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20592"/>
              </p:ext>
            </p:extLst>
          </p:nvPr>
        </p:nvGraphicFramePr>
        <p:xfrm>
          <a:off x="695323" y="1499710"/>
          <a:ext cx="11017251" cy="143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98">
                  <a:extLst>
                    <a:ext uri="{9D8B030D-6E8A-4147-A177-3AD203B41FA5}">
                      <a16:colId xmlns="" xmlns:a16="http://schemas.microsoft.com/office/drawing/2014/main" val="1391098362"/>
                    </a:ext>
                  </a:extLst>
                </a:gridCol>
                <a:gridCol w="828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2067">
                  <a:extLst>
                    <a:ext uri="{9D8B030D-6E8A-4147-A177-3AD203B41FA5}">
                      <a16:colId xmlns="" xmlns:a16="http://schemas.microsoft.com/office/drawing/2014/main" val="955171957"/>
                    </a:ext>
                  </a:extLst>
                </a:gridCol>
                <a:gridCol w="1307506">
                  <a:extLst>
                    <a:ext uri="{9D8B030D-6E8A-4147-A177-3AD203B41FA5}">
                      <a16:colId xmlns="" xmlns:a16="http://schemas.microsoft.com/office/drawing/2014/main" val="3226009253"/>
                    </a:ext>
                  </a:extLst>
                </a:gridCol>
                <a:gridCol w="26406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454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2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№</a:t>
                      </a:r>
                      <a:r>
                        <a:rPr lang="ru-RU" sz="10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строки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муниципального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Код ОКТМО населенного пункта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Число сельских населенных пунктов, обслуживаемых почтовой связью,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Число телефонизированных сельских населенных пунктов, </a:t>
                      </a:r>
                      <a:r>
                        <a:rPr lang="ru-RU" sz="1000" b="1" kern="12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hlinkClick r:id="rId2" action="ppaction://hlinksldjump"/>
                        </a:rPr>
                        <a:t>ед</a:t>
                      </a:r>
                      <a:endParaRPr lang="ru-RU" sz="10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5703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2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Всего по муниципальному образованию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81453"/>
                  </a:ext>
                </a:extLst>
              </a:tr>
              <a:tr h="346959"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 </a:t>
                      </a:r>
                      <a:b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ru-RU" sz="1000" kern="120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/>
                        </a:rPr>
                        <a:t>по населенным пунктам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11" marR="6581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 b="1" kern="1200" spc="-25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170782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B29C8579-F104-14F7-DAD5-8DB26976FF02}"/>
              </a:ext>
            </a:extLst>
          </p:cNvPr>
          <p:cNvSpPr txBox="1">
            <a:spLocks/>
          </p:cNvSpPr>
          <p:nvPr/>
        </p:nvSpPr>
        <p:spPr>
          <a:xfrm>
            <a:off x="599661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графы формы </a:t>
            </a:r>
            <a:r>
              <a:rPr lang="ru-RU" sz="1400" dirty="0">
                <a:solidFill>
                  <a:schemeClr val="tx1"/>
                </a:solidFill>
              </a:rPr>
              <a:t>являются интерактивными ссылками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085136"/>
            <a:ext cx="3770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Раздел 6. Почтовая и телефонная связь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1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122D69A-816D-A113-B4FF-064A5D6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КОНТРОЛЬ ГРАФ ФОРМЫ № 1-МО </a:t>
            </a:r>
          </a:p>
        </p:txBody>
      </p:sp>
      <p:sp>
        <p:nvSpPr>
          <p:cNvPr id="12" name="Нижний колонтитул 34">
            <a:extLst>
              <a:ext uri="{FF2B5EF4-FFF2-40B4-BE49-F238E27FC236}">
                <a16:creationId xmlns="" xmlns:a16="http://schemas.microsoft.com/office/drawing/2014/main" id="{4FB27CA9-5263-4036-D600-FB1F463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бланк формы</a:t>
            </a:r>
          </a:p>
        </p:txBody>
      </p:sp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79D2D5DC-CDFB-4EC9-07AB-B6982B1DE8D4}"/>
              </a:ext>
            </a:extLst>
          </p:cNvPr>
          <p:cNvSpPr txBox="1">
            <a:spLocks/>
          </p:cNvSpPr>
          <p:nvPr/>
        </p:nvSpPr>
        <p:spPr>
          <a:xfrm>
            <a:off x="597665" y="1103272"/>
            <a:ext cx="4512720" cy="4863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 Объекты бытового обслуживания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3 = сумме граф 4 – 15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16 = сумме граф 17 – 25 </a:t>
            </a:r>
          </a:p>
          <a:p>
            <a:pPr marL="0" indent="0">
              <a:spcBef>
                <a:spcPts val="800"/>
              </a:spcBef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 Спортивные сооружения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3 ≥ графе 4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3 ≥ сумме граф 5, 7, 9, 11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4 ≥ сумме граф 6, 8, 10, 12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5 ≥ графе 6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7 ≥ графе 8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9 ≥ графе 10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11 ≥ графе 12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13 ≥ графе 14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9" name="Объект 1">
            <a:extLst>
              <a:ext uri="{FF2B5EF4-FFF2-40B4-BE49-F238E27FC236}">
                <a16:creationId xmlns="" xmlns:a16="http://schemas.microsoft.com/office/drawing/2014/main" id="{79D2D5DC-CDFB-4EC9-07AB-B6982B1DE8D4}"/>
              </a:ext>
            </a:extLst>
          </p:cNvPr>
          <p:cNvSpPr txBox="1">
            <a:spLocks/>
          </p:cNvSpPr>
          <p:nvPr/>
        </p:nvSpPr>
        <p:spPr>
          <a:xfrm>
            <a:off x="6031492" y="1101844"/>
            <a:ext cx="5240411" cy="5027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 Коммунальная сфера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3 ˃ 0 (Предупредительный)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3 ≥ графе 4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Если графа 5 ˃ 0, то графа 7 ˃ 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Если графа 6 ˃ 0, то графа 8 ˃ 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5 ≥ графе 6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Если графа 6 &gt; 0, то графа 5 &gt; 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7 ≥ графе 8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Если графа 8 &gt; 0, то графа 7 &gt; 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11 ≥ графе 12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Если графа 13 ˃ 0, то графа 11 &gt; 0 (Предупредительный)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13 ≥ графе 14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13 ≥ графе 15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16 ≥ графе 17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16 ≥ графе 18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20 ≥ графе 21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1400" dirty="0"/>
              <a:t>Графа 20 ≥ графе 22</a:t>
            </a:r>
          </a:p>
        </p:txBody>
      </p:sp>
    </p:spTree>
    <p:extLst>
      <p:ext uri="{BB962C8B-B14F-4D97-AF65-F5344CB8AC3E}">
        <p14:creationId xmlns:p14="http://schemas.microsoft.com/office/powerpoint/2010/main" val="25882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6876" r="18294" b="54533"/>
          <a:stretch/>
        </p:blipFill>
        <p:spPr bwMode="auto">
          <a:xfrm>
            <a:off x="780483" y="2306914"/>
            <a:ext cx="6953461" cy="25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59D1AE-3F0E-6D27-3044-C86001B10D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063042"/>
            <a:ext cx="10880216" cy="902491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по форме № 1-МО ежегодно размещаются в разрезе муниципальных образований на сайте </a:t>
            </a:r>
            <a:r>
              <a:rPr lang="ru-RU" sz="1400" dirty="0" err="1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Краснодарстата</a:t>
            </a:r>
            <a:r>
              <a:rPr lang="ru-RU" sz="14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«Статистика» / «Муниципальная статистика» / «Краснодарский край» / «Основные показатели социально-экономического положения муниципальных образований»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 «Показатели муниципальных образований» (БД ПМО)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C175C9A-93CF-2CC1-501A-F8A21097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400" dirty="0"/>
              <a:t>РАЗМЕЩЕНИЕ ИТОГОВЫХ ДАННЫХ НА САЙТЕ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31" y="2031813"/>
            <a:ext cx="3554619" cy="387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022223" y="4281383"/>
            <a:ext cx="1917245" cy="341892"/>
          </a:xfrm>
          <a:prstGeom prst="rect">
            <a:avLst/>
          </a:prstGeom>
          <a:noFill/>
          <a:ln w="15875">
            <a:solidFill>
              <a:srgbClr val="E3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CB5A9E-6C2E-7609-140A-C99916CA9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2038" y="1094610"/>
            <a:ext cx="7297616" cy="43087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При заполнении формы рекомендуется пользоваться Указаниями по заполнению формы № 1-МО, расположенными на бланке.</a:t>
            </a:r>
          </a:p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Электронная версия формы и электронный шаблон размещены </a:t>
            </a:r>
            <a:b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 официальном сайте Росстата 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https://rosstat.gov.ru</a:t>
            </a:r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в разделе Респондентам → Формы федерального статистического наблюдения и формы бухгалтерской (финансовой) отчетности → Альбом форм федерального статистического наблюдения → в окне «Поиск по формам» набрать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400" dirty="0"/>
              <a:t>Сведения об объектах инфраструктуры муниципального образования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→ период «2024» → Найти.</a:t>
            </a: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ea typeface="+mj-ea"/>
                <a:cs typeface="+mj-cs"/>
              </a:rPr>
              <a:t>Контакты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Гордиенко Ирина Юрьевна - специалист, ответственный за соблюдение методологии </a:t>
            </a:r>
            <a:br>
              <a:rPr lang="ru-RU" sz="1400" dirty="0">
                <a:ea typeface="+mj-ea"/>
                <a:cs typeface="+mj-cs"/>
              </a:rPr>
            </a:br>
            <a:r>
              <a:rPr lang="ru-RU" sz="1400" dirty="0">
                <a:ea typeface="+mj-ea"/>
                <a:cs typeface="+mj-cs"/>
              </a:rPr>
              <a:t>и обработку данных по форме № 1-МО</a:t>
            </a:r>
            <a:br>
              <a:rPr lang="ru-RU" sz="1400" dirty="0">
                <a:ea typeface="+mj-ea"/>
                <a:cs typeface="+mj-cs"/>
              </a:rPr>
            </a:b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(861) 262-45-97, +7 (901) 002-77-19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Специалисты </a:t>
            </a:r>
            <a:r>
              <a:rPr lang="ru-RU" sz="14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сводных статистических работ и общественных связей, </a:t>
            </a:r>
            <a:r>
              <a:rPr lang="ru-RU" sz="1400" dirty="0">
                <a:ea typeface="+mj-ea"/>
                <a:cs typeface="+mj-cs"/>
              </a:rPr>
              <a:t>отвечающие за сбор отчетности </a:t>
            </a:r>
            <a:br>
              <a:rPr lang="ru-RU" sz="1400" dirty="0">
                <a:ea typeface="+mj-ea"/>
                <a:cs typeface="+mj-cs"/>
              </a:rPr>
            </a:br>
            <a:r>
              <a:rPr lang="ru-RU" sz="1400" dirty="0">
                <a:solidFill>
                  <a:schemeClr val="accent1"/>
                </a:solidFill>
              </a:rPr>
              <a:t>тел.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(861) 262-45-97, +7 (901) 002-77-19 </a:t>
            </a: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Адрес электронной почты </a:t>
            </a: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23@rosstat.gov.ru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AF847D2-D6E8-9DB2-5363-58731793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5" y="1239142"/>
            <a:ext cx="1039390" cy="130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D5A2DE-C548-BE25-DA69-2D6DBB506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05" y="2987659"/>
            <a:ext cx="1039390" cy="11743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870412-7AD2-F8A1-2EF6-E9D8041A5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05" y="4669677"/>
            <a:ext cx="1116301" cy="925148"/>
          </a:xfrm>
          <a:prstGeom prst="rect">
            <a:avLst/>
          </a:prstGeom>
        </p:spPr>
      </p:pic>
      <p:pic>
        <p:nvPicPr>
          <p:cNvPr id="6" name="Picture 2" descr="C:\Users\P23_NaumovaAV\Desktop\1-МО ко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85" y="1190157"/>
            <a:ext cx="1631883" cy="16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87C252-1EB7-AEF1-21BA-C0D8A64F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960" y="2858733"/>
            <a:ext cx="5929970" cy="964072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1. ТЕРРИТОРИЯ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3 </a:t>
            </a:r>
            <a:r>
              <a:rPr lang="ru-RU" dirty="0"/>
              <a:t>показывается общая площадь земель муниципального образования (на основании Генерального плана муниципального образования, разрабатываемого в соответствии с Градостроительным кодексом Российской Федерации, утвержденным от 29 декабря 2004 г. № 190-ФЗ, либо на основании Устава муниципального образования).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В этот показатель включаются земли и водные объекты, расположенные в пределах официально утвержденной черты муниципального образования, а при отсутствии официально утвержденной черты – в фактически числящихся границах на конец отчетного года. Здесь же учитываются и земли, изъятые из непосредственного ведения муниципального образования (военные городки, полигоны, полосы отчуждения железных дорог и так далее).</a:t>
            </a:r>
          </a:p>
          <a:p>
            <a:pPr algn="just">
              <a:lnSpc>
                <a:spcPct val="100000"/>
              </a:lnSpc>
            </a:pPr>
            <a:endParaRPr lang="ru-RU" dirty="0"/>
          </a:p>
          <a:p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2. ОБЪЕКТЫ БЫТОВОГО ОБСЛУЖИВАНИЯ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spcBef>
                <a:spcPts val="0"/>
              </a:spcBef>
            </a:pPr>
            <a:r>
              <a:rPr lang="ru-RU" b="1" dirty="0"/>
              <a:t>Используемые в настоящей форме определения объектов бытового обслуживания приведены на основе ГОСТ Р 57137-2016 «Бытовое обслуживание населения. Термины и определения».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3 </a:t>
            </a:r>
            <a:r>
              <a:rPr lang="ru-RU" dirty="0"/>
              <a:t>показываются данные о числе действующих по состоянию на 31 декабря отчетного года на территории муниципального образования объектов бытового обслуживания населения: специально оборудованные помещения (их части), предназначенные для оказания услуг населению и обеспеченные необходимым оборудованием (например, ателье, мастерские, павильоны, </a:t>
            </a:r>
            <a:r>
              <a:rPr lang="ru-RU"/>
              <a:t>салоны</a:t>
            </a:r>
            <a:r>
              <a:rPr lang="ru-RU" smtClean="0"/>
              <a:t>).</a:t>
            </a:r>
            <a:endParaRPr lang="ru-RU" dirty="0"/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Графа 3 </a:t>
            </a:r>
            <a:r>
              <a:rPr lang="ru-RU" dirty="0"/>
              <a:t>равна сумме граф 4–15. </a:t>
            </a:r>
          </a:p>
          <a:p>
            <a:pPr algn="just"/>
            <a:endParaRPr lang="ru-RU" dirty="0"/>
          </a:p>
          <a:p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2. ОБЪЕКТЫ БЫТОВОГО ОБСЛУЖИВАНИЯ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графах 4–15 </a:t>
            </a:r>
            <a:r>
              <a:rPr lang="ru-RU" dirty="0"/>
              <a:t>данные о числе объектов бытового обслуживания распределяются по видам оказываемых бытовых услуг </a:t>
            </a:r>
            <a:br>
              <a:rPr lang="ru-RU" dirty="0"/>
            </a:br>
            <a:r>
              <a:rPr lang="ru-RU" dirty="0"/>
              <a:t>в соответствии с перечнем, размещенным на официальном сайте Росстата в информационно-телекоммуникационной сети «Интернет» (</a:t>
            </a:r>
            <a:r>
              <a:rPr lang="ru-RU" u="sng" dirty="0">
                <a:hlinkClick r:id="rId2"/>
              </a:rPr>
              <a:t>https://rosstat.gov.ru</a:t>
            </a:r>
            <a:r>
              <a:rPr lang="ru-RU" dirty="0"/>
              <a:t>) в разделе Статистика / Официальная статистика / Платные услуги населению / Методология / Перечень платных услуг населению на основе ОКВЭД2 и ОКПД2. </a:t>
            </a:r>
          </a:p>
          <a:p>
            <a:pPr algn="just"/>
            <a:r>
              <a:rPr lang="ru-RU" dirty="0"/>
              <a:t>Ателье (мастерская, салон), занятое оказанием нескольких видов бытовых услуг, например банных и парикмахерских, показывается один раз по преобладающему виду услуг (по объему оказанных услуг населению в денежном выражении).</a:t>
            </a:r>
          </a:p>
          <a:p>
            <a:pPr algn="just"/>
            <a:r>
              <a:rPr lang="ru-RU" dirty="0"/>
              <a:t>В многопрофильном предприятии (доме, комбинате) бытового обслуживания каждое ателье (мастерская, салон, павильон) учитывается самостоятельно.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11 </a:t>
            </a:r>
            <a:r>
              <a:rPr lang="ru-RU" dirty="0"/>
              <a:t>учитываются общедоступные сауны, бани и душевые.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12 </a:t>
            </a:r>
            <a:r>
              <a:rPr lang="ru-RU" dirty="0"/>
              <a:t>учитываются объекты бытового обслуживания, оказывающие услуги парикмахерских, косметические услуги по уходу за кожей лица и тела, услуги маникюра и педикюра.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13 </a:t>
            </a:r>
            <a:r>
              <a:rPr lang="ru-RU" dirty="0"/>
              <a:t>учитываются объекты бытового обслуживания, оказывающие услуги фотоателье, фотолабораторий (фотоуслуги), </a:t>
            </a:r>
            <a:br>
              <a:rPr lang="ru-RU" dirty="0"/>
            </a:br>
            <a:r>
              <a:rPr lang="ru-RU" dirty="0"/>
              <a:t>фото- и видеосъемки событий.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15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услуги справочно-информационной службы по выдаче справок; услуги проката.</a:t>
            </a:r>
          </a:p>
          <a:p>
            <a:pPr algn="just"/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2. ОБЪЕКТЫ БЫТОВОГО ОБСЛУЖИВАНИЯ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графах 4–15 </a:t>
            </a:r>
            <a:r>
              <a:rPr lang="ru-RU" dirty="0"/>
              <a:t>данные о числе объектов бытового обслуживания распределяются по видам оказываемых бытовых услуг </a:t>
            </a:r>
            <a:br>
              <a:rPr lang="ru-RU" dirty="0"/>
            </a:br>
            <a:r>
              <a:rPr lang="ru-RU" dirty="0"/>
              <a:t>в соответствии с перечнем, размещенным на официальном сайте Росстата в информационно-телекоммуникационной сети «Интернет» (</a:t>
            </a:r>
            <a:r>
              <a:rPr lang="ru-RU" u="sng" dirty="0">
                <a:hlinkClick r:id="rId2"/>
              </a:rPr>
              <a:t>https://rosstat.gov.ru</a:t>
            </a:r>
            <a:r>
              <a:rPr lang="ru-RU" dirty="0"/>
              <a:t>) в разделе Статистика / Официальная статистика / Платные услуги населению / Методология / Перечень платных услуг населению на основе ОКВЭД2 и ОКПД2. </a:t>
            </a:r>
          </a:p>
          <a:p>
            <a:pPr algn="just"/>
            <a:r>
              <a:rPr lang="ru-RU" dirty="0"/>
              <a:t>Ателье (мастерская, салон), занятое оказанием нескольких видов бытовых услуг, например банных и парикмахерских, показывается один раз по преобладающему виду услуг (по объему оказанных услуг населению в денежном выражении).</a:t>
            </a:r>
          </a:p>
          <a:p>
            <a:pPr algn="just"/>
            <a:r>
              <a:rPr lang="ru-RU" dirty="0"/>
              <a:t>В многопрофильном предприятии (доме, комбинате) бытового обслуживания каждое ателье (мастерская, салон, павильон) учитывается самостоятельно.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11 </a:t>
            </a:r>
            <a:r>
              <a:rPr lang="ru-RU" dirty="0"/>
              <a:t>учитываются общедоступные сауны, бани и душевые.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12 </a:t>
            </a:r>
            <a:r>
              <a:rPr lang="ru-RU" dirty="0"/>
              <a:t>учитываются объекты бытового обслуживания, оказывающие услуги парикмахерских, косметические услуги по уходу за кожей лица и тела, услуги маникюра и педикюра.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13 </a:t>
            </a:r>
            <a:r>
              <a:rPr lang="ru-RU" dirty="0"/>
              <a:t>учитываются объекты бытового обслуживания, оказывающие услуги фотоателье, фотолабораторий (фотоуслуги), </a:t>
            </a:r>
            <a:br>
              <a:rPr lang="ru-RU" dirty="0"/>
            </a:br>
            <a:r>
              <a:rPr lang="ru-RU" dirty="0"/>
              <a:t>фото- и видеосъемки событий.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графе 15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услуги справочно-информационной службы по выдаче справок; услуги проката.</a:t>
            </a:r>
          </a:p>
          <a:p>
            <a:pPr algn="just"/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DD65A-503E-8E12-3243-017CD23F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87C252-1EB7-AEF1-21BA-C0D8A64F1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для респондентов</a:t>
            </a: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4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9503"/>
            <a:ext cx="10992679" cy="494838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2. ОБЪЕКТЫ БЫТОВОГО ОБСЛУЖИВАНИЯ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графах 17–25 </a:t>
            </a:r>
            <a:r>
              <a:rPr lang="ru-RU" dirty="0"/>
              <a:t>данные о числе приемных пунктов бытового обслуживания распределяются по видам оказываемых бытовых услуг в соответствии с перечнем, размещенным на официальном сайте Росстата в информационно-телекоммуникационной сети «Интернет» (</a:t>
            </a:r>
            <a:r>
              <a:rPr lang="ru-RU" u="sng" dirty="0">
                <a:hlinkClick r:id="rId2"/>
              </a:rPr>
              <a:t>https://rosstat.gov.ru</a:t>
            </a:r>
            <a:r>
              <a:rPr lang="ru-RU" dirty="0"/>
              <a:t>) в разделе Статистика / Официальная статистика / Платные услуги населению / Методология / Перечень платных услуг населению на основе ОКВЭД2 и ОКПД2.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16 </a:t>
            </a:r>
            <a:r>
              <a:rPr lang="ru-RU" dirty="0"/>
              <a:t>учитываются все приемные пункты бытового обслуживания населения, осуществляющие прием и выдачу заказов населению, расположенные на отдельных от ателье (мастерской, салона) площадях и действующие по состоянию на 31 декабря отчетного года. 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 16 </a:t>
            </a:r>
            <a:r>
              <a:rPr lang="ru-RU" dirty="0"/>
              <a:t>равна сумме граф 17–25.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В случае, когда один и тот же приемщик принимает заказы по нескольким видам бытовых услуг, учитывать приемный пункт следует один раз по преобладающему виду услуг (по объему оказанных услуг населению в денежном выражении).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В число приемных пунктов включаются также передвижные приемные пункты, осуществляющие прием и выдачу заказов </a:t>
            </a:r>
            <a:br>
              <a:rPr lang="ru-RU" dirty="0"/>
            </a:br>
            <a:r>
              <a:rPr lang="ru-RU" dirty="0"/>
              <a:t>в населенных пунктах по утвержденному графику работы.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Передвижной приемный пункт бытового обслуживания – транспортное средство, оборудованное и используемое только для приема и транспортирования в бытовом обслуживании определенных видов изделий или для оказания бытовых услуг.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Если в течение года не было ни одного дня работы передвижного приемного пункта, то этот пункт учету не подлежит. В число передвижных приемных пунктов не включаются автомашины, предназначенные только для доставки на дом населению заказов по стирке белья, химической чистке и крашению вещей, ремонту бытовых машин и приборов, готовых изделий.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25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услуги справочно-информационной службы по выдаче справок; услуги проката.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9503"/>
            <a:ext cx="10992679" cy="494838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2. ОБЪЕКТЫ БЫТОВОГО ОБСЛУЖИВАНИЯ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графах 17–25 </a:t>
            </a:r>
            <a:r>
              <a:rPr lang="ru-RU" dirty="0"/>
              <a:t>данные о числе приемных пунктов бытового обслуживания распределяются по видам оказываемых бытовых услуг в соответствии с перечнем, размещенным на официальном сайте Росстата в информационно-телекоммуникационной сети «Интернет» (</a:t>
            </a:r>
            <a:r>
              <a:rPr lang="ru-RU" u="sng" dirty="0">
                <a:hlinkClick r:id="rId2"/>
              </a:rPr>
              <a:t>https://rosstat.gov.ru</a:t>
            </a:r>
            <a:r>
              <a:rPr lang="ru-RU" dirty="0"/>
              <a:t>) в разделе Статистика / Официальная статистика / Платные услуги населению / Методология / Перечень платных услуг населению на основе ОКВЭД2 и ОКПД2.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16 </a:t>
            </a:r>
            <a:r>
              <a:rPr lang="ru-RU" dirty="0"/>
              <a:t>учитываются все приемные пункты бытового обслуживания населения, осуществляющие прием и выдачу заказов населению, расположенные на отдельных от ателье (мастерской, салона) площадях и действующие по состоянию на 31 декабря отчетного года. 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 16 </a:t>
            </a:r>
            <a:r>
              <a:rPr lang="ru-RU" dirty="0"/>
              <a:t>равна сумме граф 17–25.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В случае, когда один и тот же приемщик принимает заказы по нескольким видам бытовых услуг, учитывать приемный пункт следует один раз по преобладающему виду услуг (по объему оказанных услуг населению в денежном выражении).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В число приемных пунктов включаются также передвижные приемные пункты, осуществляющие прием и выдачу заказов </a:t>
            </a:r>
            <a:br>
              <a:rPr lang="ru-RU" dirty="0"/>
            </a:br>
            <a:r>
              <a:rPr lang="ru-RU" dirty="0"/>
              <a:t>в населенных пунктах по утвержденному графику работы.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Передвижной приемный пункт бытового обслуживания – транспортное средство, оборудованное и используемое только для приема и транспортирования в бытовом обслуживании определенных видов изделий или для оказания бытовых услуг. 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dirty="0"/>
              <a:t>Если в течение года не было ни одного дня работы передвижного приемного пункта, то этот пункт учету не подлежит. В число передвижных приемных пунктов не включаются автомашины, предназначенные только для доставки на дом населению заказов по стирке белья, химической чистке и крашению вещей, ремонту бытовых машин и приборов, готовых изделий.</a:t>
            </a:r>
          </a:p>
          <a:p>
            <a:pPr algn="just">
              <a:lnSpc>
                <a:spcPct val="99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25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услуги справочно-информационной службы по выдаче справок; услуги проката.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3. СПОРТИВНЫЕ СООРУЖЕНИЯ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Данные о числе спортивных сооружений (графы 3–12) заполняются в соответствии с формой федерального статистического наблюдения № 1-ФК «Сведения о физической культуре и спорте», разрабатываемой Минспортом России</a:t>
            </a:r>
            <a:r>
              <a:rPr lang="ru-RU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3 </a:t>
            </a:r>
            <a:r>
              <a:rPr lang="ru-RU" dirty="0"/>
              <a:t>учету подлежат спортивные сооружения с учетом городской и рекреационной инфраструктуры, приспособленной </a:t>
            </a:r>
            <a:br>
              <a:rPr lang="ru-RU" dirty="0"/>
            </a:br>
            <a:r>
              <a:rPr lang="ru-RU" dirty="0"/>
              <a:t>для занятий физической культурой и спортом, всех форм собственности, независимо от их организационно-правовой формы, предназначенные для учебно-тренировочных занятий и физкультурно-оздоровительных, спортивных мероприятий, </a:t>
            </a:r>
            <a:br>
              <a:rPr lang="ru-RU" dirty="0"/>
            </a:br>
            <a:r>
              <a:rPr lang="ru-RU" dirty="0"/>
              <a:t>как действующие, так и находящиеся на реконструкции и капитальном ремонте, отдельно стоящие или входящие в состав комплексных сооружений, отвечающие правилам соревнований по видам спорта, имеющие паспорта или учетные карточки (плоскостные спортивные сооружения), зарегистрированные в установленном порядке. 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Кроме того, необходимо учитывать спортивные залы (площадки) общеобразовательных школ, средних и высших учебных заведений.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Спортивные сооружения учитываются по месту их фактического расположения.</a:t>
            </a:r>
          </a:p>
          <a:p>
            <a:pPr algn="just"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3. СПОРТИВНЫЕ СООРУЖЕНИЯ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5 </a:t>
            </a:r>
            <a:r>
              <a:rPr lang="ru-RU" dirty="0"/>
              <a:t>учитываются открытые комплексные сооружения, включающие спортивное ядро с трибунами на 1500 мест и более. </a:t>
            </a:r>
            <a:br>
              <a:rPr lang="ru-RU" dirty="0"/>
            </a:br>
            <a:r>
              <a:rPr lang="ru-RU" dirty="0"/>
              <a:t>В состав спортивного ядра входят: основное игровое футбольное поле, окаймленное беговой дорожкой, и места для занятий легкой атлетикой. Тренировочные (запасные) поля стадиона учитываются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7 </a:t>
            </a:r>
            <a:r>
              <a:rPr lang="ru-RU" dirty="0"/>
              <a:t>«плоскостные спортивные сооружения». 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7 </a:t>
            </a:r>
            <a:r>
              <a:rPr lang="ru-RU" dirty="0"/>
              <a:t>учитываются площадки для игры в волейбол, баскетбол, бадминтон, городки, теннис, ручной мяч, хоккейные площадки (коробки), площадки для физкультурно-оздоровительных занятий для населения, комплексные площадки для подвижных игр, поля для игры в футбол, регби, бейсбол, хоккей на траве, гольф, стрельбы из лука, а также спортивные ядра </a:t>
            </a:r>
            <a:br>
              <a:rPr lang="ru-RU" dirty="0"/>
            </a:br>
            <a:r>
              <a:rPr lang="ru-RU" dirty="0"/>
              <a:t>и тренировочные (запасные) футбольные поля стадионов.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9 </a:t>
            </a:r>
            <a:r>
              <a:rPr lang="ru-RU" dirty="0"/>
              <a:t>учету подлежат крытые сооружения, оборудованные для определенного вида занятий, или универсального назначения.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11</a:t>
            </a:r>
            <a:r>
              <a:rPr lang="ru-RU" dirty="0"/>
              <a:t> учитываются открытые и крытые ванны плавательных бассейнов размером не менее 10х6 метров. </a:t>
            </a:r>
          </a:p>
          <a:p>
            <a:pPr algn="just"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3. СПОРТИВНЫЕ СООРУЖЕНИЯ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5 </a:t>
            </a:r>
            <a:r>
              <a:rPr lang="ru-RU" dirty="0"/>
              <a:t>учитываются открытые комплексные сооружения, включающие спортивное ядро с трибунами на 1500 мест и более. </a:t>
            </a:r>
            <a:br>
              <a:rPr lang="ru-RU" dirty="0"/>
            </a:br>
            <a:r>
              <a:rPr lang="ru-RU" dirty="0"/>
              <a:t>В состав спортивного ядра входят: основное игровое футбольное поле, окаймленное беговой дорожкой, и места для занятий легкой атлетикой. Тренировочные (запасные) поля стадиона учитываются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7 </a:t>
            </a:r>
            <a:r>
              <a:rPr lang="ru-RU" dirty="0"/>
              <a:t>«плоскостные спортивные сооружения». 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7 </a:t>
            </a:r>
            <a:r>
              <a:rPr lang="ru-RU" dirty="0"/>
              <a:t>учитываются площадки для игры в волейбол, баскетбол, бадминтон, городки, теннис, ручной мяч, хоккейные площадки (коробки), площадки для физкультурно-оздоровительных занятий для населения, комплексные площадки </a:t>
            </a:r>
            <a:br>
              <a:rPr lang="ru-RU" dirty="0"/>
            </a:br>
            <a:r>
              <a:rPr lang="ru-RU" dirty="0"/>
              <a:t>для подвижных игр, поля для игры в футбол, регби, бейсбол, хоккей на траве, гольф, стрельбы из лука, а также спортивные ядра </a:t>
            </a:r>
            <a:br>
              <a:rPr lang="ru-RU" dirty="0"/>
            </a:br>
            <a:r>
              <a:rPr lang="ru-RU" dirty="0"/>
              <a:t>и тренировочные (запасные) футбольные поля стадионов.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9 </a:t>
            </a:r>
            <a:r>
              <a:rPr lang="ru-RU" dirty="0"/>
              <a:t>учету подлежат крытые сооружения, оборудованные для определенного вида занятий, или универсального назначения.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11</a:t>
            </a:r>
            <a:r>
              <a:rPr lang="ru-RU" dirty="0"/>
              <a:t> учитываются открытые и крытые ванны плавательных бассейнов размером не менее 10х6 метров. </a:t>
            </a:r>
          </a:p>
          <a:p>
            <a:pPr algn="just"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12589"/>
            <a:ext cx="10992679" cy="567704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/>
              <a:t>РАЗДЕЛ 3. СПОРТИВНЫЕ СООРУЖЕНИЯ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13000"/>
              </a:lnSpc>
              <a:spcBef>
                <a:spcPts val="0"/>
              </a:spcBef>
            </a:pPr>
            <a:r>
              <a:rPr lang="ru-RU" sz="1800" dirty="0"/>
              <a:t>Данные о числе детско-юношеских спортивных школ и численности занимающихся в них (</a:t>
            </a:r>
            <a:r>
              <a:rPr lang="ru-RU" sz="1800" b="1" dirty="0">
                <a:solidFill>
                  <a:schemeClr val="accent1"/>
                </a:solidFill>
                <a:cs typeface="Arial" panose="020B0604020202020204" pitchFamily="34" charset="0"/>
              </a:rPr>
              <a:t>графы 13 и 15</a:t>
            </a:r>
            <a:r>
              <a:rPr lang="ru-RU" sz="1800" dirty="0"/>
              <a:t>) заполняются </a:t>
            </a:r>
            <a:br>
              <a:rPr lang="ru-RU" sz="1800" dirty="0"/>
            </a:br>
            <a:r>
              <a:rPr lang="ru-RU" sz="1800" dirty="0"/>
              <a:t>в соответствии с формами федерального статистического наблюдения </a:t>
            </a:r>
            <a:r>
              <a:rPr lang="ru-RU" sz="1800" b="1" dirty="0"/>
              <a:t>№ 5-ФК (сводная)</a:t>
            </a:r>
            <a:r>
              <a:rPr lang="ru-RU" sz="1800" dirty="0"/>
              <a:t> «Сведения по подготовке спортивного резерва» и </a:t>
            </a:r>
            <a:r>
              <a:rPr lang="ru-RU" sz="1800" b="1" dirty="0"/>
              <a:t>№ 3-АФК </a:t>
            </a:r>
            <a:r>
              <a:rPr lang="ru-RU" sz="1800" dirty="0"/>
              <a:t>«Сведения об адаптивной физической культуре и спорте», разрабатываемые Минспортом России.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13 </a:t>
            </a:r>
            <a:r>
              <a:rPr lang="ru-RU" sz="1800" dirty="0"/>
              <a:t>учитываются организации, реализующие дополнительные общеобразовательные программы в области физической культуры и спорта и имеющие лицензию на реализацию дополнительных образовательных программ спортивной подготовки (СШ и СШОР, а также СДЮШОР, ДЮСШ, включенные в графу 8 «Другие организации» – юридические лица, являющиеся организациями, осуществляющими спортивную подготовку или обеспечивающими подготовку спортивного резерва независимо от их организационно-правовых форм и форм собственности, и находящиеся в ведении органов управления в сфере физической культуры и спорта и общеобразовательные организации дополнительного образования детей, общественные и частные организации, за исключением общеобразовательных школ (</a:t>
            </a:r>
            <a:r>
              <a:rPr lang="ru-RU" sz="1800" b="1" dirty="0"/>
              <a:t>форма № 5-ФК (сводная)</a:t>
            </a:r>
            <a:r>
              <a:rPr lang="ru-RU" sz="1800" dirty="0"/>
              <a:t>, раздел I </a:t>
            </a:r>
            <a:r>
              <a:rPr lang="ru-RU" sz="1800" u="sng" dirty="0"/>
              <a:t>строка 8</a:t>
            </a:r>
            <a:r>
              <a:rPr lang="ru-RU" sz="1800" dirty="0"/>
              <a:t>: </a:t>
            </a:r>
            <a:r>
              <a:rPr lang="ru-RU" sz="1800" u="sng" dirty="0"/>
              <a:t>графа 4</a:t>
            </a:r>
            <a:r>
              <a:rPr lang="ru-RU" sz="1800" dirty="0"/>
              <a:t> + </a:t>
            </a:r>
            <a:r>
              <a:rPr lang="ru-RU" sz="1800" u="sng" dirty="0"/>
              <a:t>графа 5</a:t>
            </a:r>
            <a:r>
              <a:rPr lang="ru-RU" sz="1800" dirty="0"/>
              <a:t> + ДЮСШ и СДЮШОР из графы 8), а также для инвалидов – ДЮСАШ и СДЮСАШ (форма № 3-АФК, раздел I, </a:t>
            </a:r>
            <a:r>
              <a:rPr lang="ru-RU" sz="1800" u="sng" dirty="0"/>
              <a:t>строка 5</a:t>
            </a:r>
            <a:r>
              <a:rPr lang="ru-RU" sz="1800" dirty="0"/>
              <a:t> + </a:t>
            </a:r>
            <a:r>
              <a:rPr lang="ru-RU" sz="1800" u="sng" dirty="0"/>
              <a:t>строка 6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по </a:t>
            </a:r>
            <a:r>
              <a:rPr lang="ru-RU" sz="1800" u="sng" dirty="0"/>
              <a:t>графе 3</a:t>
            </a:r>
            <a:r>
              <a:rPr lang="ru-RU" sz="1800" dirty="0"/>
              <a:t>). 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14 </a:t>
            </a:r>
            <a:r>
              <a:rPr lang="ru-RU" sz="1800" dirty="0"/>
              <a:t>учитываются самостоятельные детско-юношеские спортивные школы и филиалы.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14 </a:t>
            </a:r>
            <a:r>
              <a:rPr lang="ru-RU" sz="1800" dirty="0"/>
              <a:t>учитываются юридические лица – организации, осуществляющие спортивную подготовку или обеспечивающие подготовку спортивного резерва независимо от их организационно-правовых форм и форм собственности.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15 </a:t>
            </a:r>
            <a:r>
              <a:rPr lang="ru-RU" sz="1800" dirty="0"/>
              <a:t>учитываются занимающиеся в организациях и обособленных структурных подразделениях, реализующих дополнительные общеобразовательные программы в области физической культуры и спорта и имеющих лицензию </a:t>
            </a:r>
            <a:br>
              <a:rPr lang="ru-RU" sz="1800" dirty="0"/>
            </a:br>
            <a:r>
              <a:rPr lang="ru-RU" sz="1800" dirty="0"/>
              <a:t>на реализацию дополнительных образовательных программ спортивной подготовки (СШ и СШОР, а также СДЮШОР, ДЮСШ, включенные в «Другие организации») (</a:t>
            </a:r>
            <a:r>
              <a:rPr lang="ru-RU" sz="1800" b="1" dirty="0"/>
              <a:t>форма № 5-ФК (сводная)</a:t>
            </a:r>
            <a:r>
              <a:rPr lang="ru-RU" sz="1800" dirty="0"/>
              <a:t>, раздел II, </a:t>
            </a:r>
            <a:r>
              <a:rPr lang="ru-RU" sz="1800" u="sng" dirty="0"/>
              <a:t>графа 6</a:t>
            </a:r>
            <a:r>
              <a:rPr lang="ru-RU" sz="1800" dirty="0"/>
              <a:t>: «Всего обучающихся по дополнительным образовательным программам спортивной подготовки» (строки 282, 283, 284), а также численность занимающихся адаптивной физической культурой и спортом в ДЮСАШ и СДЮСАШ (</a:t>
            </a:r>
            <a:r>
              <a:rPr lang="ru-RU" sz="1800" b="1" dirty="0"/>
              <a:t>форма № 3-АФК</a:t>
            </a:r>
            <a:r>
              <a:rPr lang="ru-RU" sz="1800" dirty="0"/>
              <a:t>, раздел I, строка 5 + строка 6 по графе 9). Учет занимающихся (включая инвалидов) ведется по журналам учета работы тренировочных групп.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3 </a:t>
            </a:r>
            <a:r>
              <a:rPr lang="ru-RU" dirty="0"/>
              <a:t>указывается общая протяженность улиц, проспектов, переулков, проездов и тому подобное как замощенных, </a:t>
            </a:r>
            <a:br>
              <a:rPr lang="ru-RU" dirty="0"/>
            </a:br>
            <a:r>
              <a:rPr lang="ru-RU" dirty="0"/>
              <a:t>так и </a:t>
            </a:r>
            <a:r>
              <a:rPr lang="ru-RU" dirty="0" err="1"/>
              <a:t>незамощенных</a:t>
            </a:r>
            <a:r>
              <a:rPr lang="ru-RU" dirty="0"/>
              <a:t>, включая протяженность автомобильных дорог общего пользования местного значения, частных автомобильных дорог, переданных в аренду органам местного самоуправления, а также протяжение мостов, путепроводов </a:t>
            </a:r>
            <a:br>
              <a:rPr lang="ru-RU" dirty="0"/>
            </a:br>
            <a:r>
              <a:rPr lang="ru-RU" dirty="0"/>
              <a:t>и виадуков, числящихся на конец отчетного года в пределах границ населенных пунктов муниципального образования. В этот показатель не включается протяженность дорог, шоссе, магистралей, расположенных между населенными пунктами вне их границ, а также автомобильных дорог федерального и регионального значения, находящихся в границах населенных пунктов муниципального образования. Если проезжая часть улицы разделена бульваром или имеет разделительную полосу, </a:t>
            </a:r>
            <a:br>
              <a:rPr lang="ru-RU" dirty="0"/>
            </a:br>
            <a:r>
              <a:rPr lang="ru-RU" dirty="0"/>
              <a:t>то протяжение такой улицы необходимо считать по ее оси независимо от количества полос движения.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4 </a:t>
            </a:r>
            <a:r>
              <a:rPr lang="ru-RU" dirty="0"/>
              <a:t>указывается числящаяся на конец отчетного года в пределах границ населенных пунктов муниципального образования общая протяженность улиц, набережных, переулков и других проездов, включая протяженность автомобильных дорог общего пользования местного значения, частных автомобильных дорог, переданных в аренду органам местного самоуправления, а также протяженность мостов, имеющих специальные установки уличного электрического освещения, независимо от того, находятся они в работе, ремонте, ожидании ремонта. В этот показатель не включается протяженность дорог, шоссе, магистралей, расположенных между населенными пунктами вне их границ, а также автомобильных дорог федерального </a:t>
            </a:r>
            <a:br>
              <a:rPr lang="ru-RU" dirty="0"/>
            </a:br>
            <a:r>
              <a:rPr lang="ru-RU" dirty="0"/>
              <a:t>и регионального значения, находящихся в границах населенных пунктов муниципального образования.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Протяженность освещенных улиц и мостов показывается по их оси независимо от того, освещены они с двух </a:t>
            </a:r>
            <a:br>
              <a:rPr lang="ru-RU" b="1" dirty="0"/>
            </a:br>
            <a:r>
              <a:rPr lang="ru-RU" b="1" dirty="0"/>
              <a:t>или с одной стороны.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Протяженность освещаемых частей улиц, проездов, улиц-набережных не должна быть больше общей протяженности улиц, учтенной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графе 3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Определение объема и массы твердых коммунальных отходов и их сопоставление осуществляется в соответствии </a:t>
            </a:r>
            <a:br>
              <a:rPr lang="ru-RU" b="1" dirty="0"/>
            </a:br>
            <a:r>
              <a:rPr lang="ru-RU" b="1" dirty="0"/>
              <a:t>со ст. 24.10 Федерального закона от 24 июня 1998 г. № 89-ФЗ «Об отходах производства и потребления», Правилами коммерческого учета объема и/или массы твердых коммунальных отходов, утвержденными постановлением Правительства Российской Федерации от 3 июня 2016 г. № 505, Правилами определения нормативов накопления твердых коммунальных отходов, утвержденными постановлением Правительства Российской Федерации от 4 апреля 2016 г. № 269, и Методическими рекомендациями по вопросам, связанным с определением нормативов накопления твердых коммунальных отходов, утвержденными приказом Минстроя России от 28 июля 2016 г. № 524/пр.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графах 5, 7 </a:t>
            </a:r>
            <a:r>
              <a:rPr lang="ru-RU" dirty="0"/>
              <a:t>отражается объем и масса твердых коммунальных отходов, вывезенных всеми видами мусоровозов, бортовыми автомобилями и самосвалами на объекты, используемые для обработки, захоронения и обезвреживания отходов и в места </a:t>
            </a:r>
            <a:br>
              <a:rPr lang="ru-RU" dirty="0"/>
            </a:br>
            <a:r>
              <a:rPr lang="ru-RU" dirty="0"/>
              <a:t>(на площадки) накопления твердых коммунальных отходов.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графах 6, 8 </a:t>
            </a:r>
            <a:r>
              <a:rPr lang="ru-RU" dirty="0"/>
              <a:t>отражается объем и масса твердых коммунальных отходов, вывезенных на объекты, используемые для обработки отходов (мусороперерабатывающие заводы и предприятия по предварительной подготовке отходов (сортировке, разборке, очистке). Вывоз твердых коммунальных отходов на объекты, используемые для обезвреживания и захоронения отходов, </a:t>
            </a:r>
            <a:br>
              <a:rPr lang="ru-RU" dirty="0"/>
            </a:br>
            <a:r>
              <a:rPr lang="ru-RU" dirty="0"/>
              <a:t>в том числе на мусоросжигательные предприятия (заводы), в этом показателе не отражается.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sz="1500" b="1" dirty="0"/>
              <a:t>РАЗДЕЛ 4. КОММУНАЛЬНАЯ СФЕРА</a:t>
            </a:r>
            <a:endParaRPr lang="ru-RU" sz="1500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9 </a:t>
            </a:r>
            <a:r>
              <a:rPr lang="ru-RU" sz="1500" dirty="0"/>
              <a:t>показывается протяженность уличных газовых сетей на конец отчетного года. Протяженность этих сетей устанавливается на основании инвентарных данных или по данным технического учета.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Уличными газовыми сетями (распределительными сетями) считаются газопроводы, проложенные по улицам, площадям, набережным и так далее населенного пункта от газораспределительных станций (ГРС).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Протяжение уличной газовой сети учитывается в одиночном исчислении, то есть в одну линию. Если по улице уложены трубы </a:t>
            </a:r>
            <a:br>
              <a:rPr lang="ru-RU" sz="1500" dirty="0"/>
            </a:br>
            <a:r>
              <a:rPr lang="ru-RU" sz="1500" dirty="0"/>
              <a:t>в две и более линий, то для определения протяженности газовой сети необходимо суммировать протяженности всех линий.</a:t>
            </a:r>
          </a:p>
          <a:p>
            <a:pPr algn="just">
              <a:lnSpc>
                <a:spcPct val="110000"/>
              </a:lnSpc>
            </a:pPr>
            <a:r>
              <a:rPr lang="ru-RU" sz="1500" b="1" dirty="0"/>
              <a:t>Пример: </a:t>
            </a:r>
            <a:r>
              <a:rPr lang="ru-RU" sz="1500" dirty="0"/>
              <a:t>на одной улице длиной 450 м газовая сеть уложена в одну нитку, на другой улице длиной 300 м газовые сети уложены </a:t>
            </a:r>
            <a:br>
              <a:rPr lang="ru-RU" sz="1500" dirty="0"/>
            </a:br>
            <a:r>
              <a:rPr lang="ru-RU" sz="1500" dirty="0"/>
              <a:t>в две нитки. В этом случае общее одиночное протяжение газовой сети составит: 450 м + 300 м х 2 = 1050 м.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В протяжение уличной газовой сети не включается длина вводов, </a:t>
            </a:r>
            <a:r>
              <a:rPr lang="ru-RU" sz="1500" dirty="0" err="1"/>
              <a:t>внутридворовых</a:t>
            </a:r>
            <a:r>
              <a:rPr lang="ru-RU" sz="1500" dirty="0"/>
              <a:t> и внутриквартальных сетей. В графе 9 показывается протяженность уличных газовых сетей на конец отчетного года. Протяженность этих сетей устанавливается </a:t>
            </a:r>
            <a:br>
              <a:rPr lang="ru-RU" sz="1500" dirty="0"/>
            </a:br>
            <a:r>
              <a:rPr lang="ru-RU" sz="1500" dirty="0"/>
              <a:t>на основании инвентарных данных или по данным технического учета.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Уличными газовыми сетями (распределительными сетями) считаются газопроводы, проложенные по улицам, площадям, набережным и так далее населенного пункта от газораспределительных станций (ГРС).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Протяжение уличной газовой сети учитывается в одиночном исчислении, то есть в одну линию. Если по улице уложены трубы </a:t>
            </a:r>
            <a:br>
              <a:rPr lang="ru-RU" sz="1500" dirty="0"/>
            </a:br>
            <a:r>
              <a:rPr lang="ru-RU" sz="1500" dirty="0"/>
              <a:t>в две и более линий, то для определения протяженности газовой сети необходимо суммировать протяженности всех линий.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Пример: на одной улице длиной 450 м газовая сеть уложена в одну нитку, на другой улице длиной 300 м газовые сети уложены </a:t>
            </a:r>
            <a:br>
              <a:rPr lang="ru-RU" sz="1500" dirty="0"/>
            </a:br>
            <a:r>
              <a:rPr lang="ru-RU" sz="1500" dirty="0"/>
              <a:t>в две нитки. В этом случае общее одиночное протяжение газовой сети составит: 450 м + 300 м х 2 = 1050 м.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В протяжение уличной газовой сети не включается длина вводов, </a:t>
            </a:r>
            <a:r>
              <a:rPr lang="ru-RU" sz="1500" dirty="0" err="1"/>
              <a:t>внутридворовых</a:t>
            </a:r>
            <a:r>
              <a:rPr lang="ru-RU" sz="1500" dirty="0"/>
              <a:t> и внутриквартальных сетей.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10 </a:t>
            </a:r>
            <a:r>
              <a:rPr lang="ru-RU" dirty="0"/>
              <a:t>показывается число </a:t>
            </a:r>
            <a:r>
              <a:rPr lang="ru-RU" dirty="0" err="1"/>
              <a:t>негазифицированных</a:t>
            </a:r>
            <a:r>
              <a:rPr lang="ru-RU" dirty="0"/>
              <a:t> населенных пунктов на конец отчетного года: городов, поселков городского типа и населенных пунктов сельской местности. Число </a:t>
            </a:r>
            <a:r>
              <a:rPr lang="ru-RU" dirty="0" err="1"/>
              <a:t>негазифицированных</a:t>
            </a:r>
            <a:r>
              <a:rPr lang="ru-RU" dirty="0"/>
              <a:t> населенных пунктов должно быть равно разности числа населенных пунктов по данным административно-территориального деления и числа газифицированных населенных пунктов. Населенный пункт не считается газифицированным, если в нем проведен газ только на промышленные объекты. Населенные пункты, в которых потребители используют газ, в том числе на коммунально-бытовые нужды, считаются газифицированными.</a:t>
            </a:r>
          </a:p>
          <a:p>
            <a:pPr algn="just"/>
            <a:r>
              <a:rPr lang="ru-RU" dirty="0"/>
              <a:t>В число газифицированных включаются: города, в которых газифицировано не менее 100 квартир; поселки городского типа, </a:t>
            </a:r>
            <a:br>
              <a:rPr lang="ru-RU" dirty="0"/>
            </a:br>
            <a:r>
              <a:rPr lang="ru-RU" dirty="0"/>
              <a:t>где газифицировано не менее 50 квартир и сельские населенные пункты, где газифицировано не менее 10 квартир </a:t>
            </a:r>
            <a:br>
              <a:rPr lang="ru-RU" dirty="0"/>
            </a:br>
            <a:r>
              <a:rPr lang="ru-RU" dirty="0"/>
              <a:t>или индивидуальных строений. Населенный пункт не является газифицированным при использовании в домах сжиженного газа </a:t>
            </a:r>
            <a:br>
              <a:rPr lang="ru-RU" dirty="0"/>
            </a:br>
            <a:r>
              <a:rPr lang="ru-RU" dirty="0"/>
              <a:t>в баллонах.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59D1AE-3F0E-6D27-3044-C86001B10D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084006"/>
            <a:ext cx="11112914" cy="43698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Срок представления формы с 20 апреля по 1 июня 2024 года.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Первичные статистические данные и административные данные по формам федерального статистического наблюдения предоставляются респондентами в форме электронного документа, подписанного электронной подписью. 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возможными  вариантами электронной отправки отчетности Вы можете ознакомиться на официальном сайте Росстата в разделе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«Респондентам» / «Статистическая отчетность в электронном виде»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C175C9A-93CF-2CC1-501A-F8A21097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ФОРМА № 1-МО ЗА 2023 ГОД</a:t>
            </a:r>
          </a:p>
        </p:txBody>
      </p:sp>
      <p:sp>
        <p:nvSpPr>
          <p:cNvPr id="2" name="Нижний колонтитул 34">
            <a:extLst>
              <a:ext uri="{FF2B5EF4-FFF2-40B4-BE49-F238E27FC236}">
                <a16:creationId xmlns="" xmlns:a16="http://schemas.microsoft.com/office/drawing/2014/main" id="{49FA7848-7A4C-976D-2DC9-916AEB01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информация для респондентов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/>
          <a:stretch/>
        </p:blipFill>
        <p:spPr bwMode="auto">
          <a:xfrm>
            <a:off x="955965" y="2493725"/>
            <a:ext cx="4650075" cy="341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47" y="2886428"/>
            <a:ext cx="4898546" cy="281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42818" y="3116912"/>
            <a:ext cx="975139" cy="218998"/>
          </a:xfrm>
          <a:prstGeom prst="rect">
            <a:avLst/>
          </a:prstGeom>
          <a:noFill/>
          <a:ln w="15875">
            <a:solidFill>
              <a:srgbClr val="E3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92044" y="3735885"/>
            <a:ext cx="2233352" cy="213361"/>
          </a:xfrm>
          <a:prstGeom prst="rect">
            <a:avLst/>
          </a:prstGeom>
          <a:noFill/>
          <a:ln w="15875">
            <a:solidFill>
              <a:srgbClr val="E3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76084" y="2958296"/>
            <a:ext cx="522391" cy="109499"/>
          </a:xfrm>
          <a:prstGeom prst="rect">
            <a:avLst/>
          </a:prstGeom>
          <a:noFill/>
          <a:ln w="15875">
            <a:solidFill>
              <a:srgbClr val="E3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приказ Росстата от 05.12.2023 № 623</a:t>
            </a:r>
          </a:p>
        </p:txBody>
      </p:sp>
    </p:spTree>
    <p:extLst>
      <p:ext uri="{BB962C8B-B14F-4D97-AF65-F5344CB8AC3E}">
        <p14:creationId xmlns:p14="http://schemas.microsoft.com/office/powerpoint/2010/main" val="2828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11 </a:t>
            </a:r>
            <a:r>
              <a:rPr lang="ru-RU" dirty="0"/>
              <a:t>показывается число источников теплоснабжения (котельных, </a:t>
            </a:r>
            <a:r>
              <a:rPr lang="ru-RU" dirty="0" err="1"/>
              <a:t>когенерационных</a:t>
            </a:r>
            <a:r>
              <a:rPr lang="ru-RU" dirty="0"/>
              <a:t> установок тепловой и электрической энергии, </a:t>
            </a:r>
            <a:r>
              <a:rPr lang="ru-RU" dirty="0" err="1"/>
              <a:t>электробойлерных</a:t>
            </a:r>
            <a:r>
              <a:rPr lang="ru-RU" dirty="0"/>
              <a:t> и прочих источников теплоснабжения), числящихся на балансе предприятия (организации) </a:t>
            </a:r>
            <a:br>
              <a:rPr lang="ru-RU" dirty="0"/>
            </a:br>
            <a:r>
              <a:rPr lang="ru-RU" dirty="0"/>
              <a:t>и введенных в эксплуатацию (кроме специальных малых газовых отопительных котлов мощностью до 0,1 </a:t>
            </a:r>
            <a:r>
              <a:rPr lang="ru-RU" dirty="0" err="1"/>
              <a:t>гигакал</a:t>
            </a:r>
            <a:r>
              <a:rPr lang="ru-RU" dirty="0"/>
              <a:t>/ч), отпускающих </a:t>
            </a:r>
            <a:r>
              <a:rPr lang="ru-RU" dirty="0" err="1"/>
              <a:t>теплоэнергию</a:t>
            </a:r>
            <a:r>
              <a:rPr lang="ru-RU" dirty="0"/>
              <a:t> и горячую воду населению и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организациям. </a:t>
            </a:r>
          </a:p>
          <a:p>
            <a:pPr algn="just"/>
            <a:r>
              <a:rPr lang="ru-RU" dirty="0"/>
              <a:t>К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 относятся: учебные заведения (например, школы, интернаты, техникумы, училища, институты); лечебно-профилактические учреждения (например, больницы, поликлиники, амбулатории, медпункты, санатории, дома отдыха); спортивные сооружения (например, стадионы); учреждения культуры (например, музеи, парки, библиотеки); детские дошкольные учреждения (детские сады, ясли); детские дома, детские оздоровительные учреждения; дома и интернаты для престарелых и инвалидов; коммунальные учреждения (гостиницы, дома и общежития для приезжих, находящиеся </a:t>
            </a:r>
            <a:br>
              <a:rPr lang="ru-RU" dirty="0"/>
            </a:br>
            <a:r>
              <a:rPr lang="ru-RU" dirty="0"/>
              <a:t>на балансе </a:t>
            </a:r>
            <a:r>
              <a:rPr lang="ru-RU" dirty="0" err="1"/>
              <a:t>бюджетофинансируемых</a:t>
            </a:r>
            <a:r>
              <a:rPr lang="ru-RU" dirty="0"/>
              <a:t> организаций), студенческие общежития, воинские части, а также коммунальные </a:t>
            </a:r>
            <a:br>
              <a:rPr lang="ru-RU" dirty="0"/>
            </a:br>
            <a:r>
              <a:rPr lang="ru-RU" dirty="0"/>
              <a:t>и культурно-бытовые организации (например, бани, прачечные, организации ритуального обслуживания) и другие организации, финансируемые полностью или частично из бюджета любого уровня, которым услуги предоставляются на коммунально-бытовые нужды.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графам 11, 13, 16, 20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графам 11, 13, 16, 20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13 </a:t>
            </a:r>
            <a:r>
              <a:rPr lang="ru-RU" dirty="0"/>
              <a:t>показывается суммарная протяженность всех водяных тепловых сетей (с учетом сетей горячего водоснабжения) </a:t>
            </a:r>
            <a:br>
              <a:rPr lang="ru-RU" dirty="0"/>
            </a:br>
            <a:r>
              <a:rPr lang="ru-RU" dirty="0"/>
              <a:t>и паровых сетей в двухтрубном исчислении на конец отчетного года. Информация заполняется в соответствии со статьей </a:t>
            </a:r>
            <a:br>
              <a:rPr lang="ru-RU" dirty="0"/>
            </a:br>
            <a:r>
              <a:rPr lang="ru-RU" dirty="0"/>
              <a:t>6 Федерального закона от 27 июля 2010 г. № 190-ФЗ «О теплоснабжении». Протяженность тепловых сетей определяется </a:t>
            </a:r>
            <a:br>
              <a:rPr lang="ru-RU" dirty="0"/>
            </a:br>
            <a:r>
              <a:rPr lang="ru-RU" dirty="0"/>
              <a:t>по длине трассы с уложенными в ней двумя трубопроводами.</a:t>
            </a:r>
          </a:p>
          <a:p>
            <a:pPr algn="just"/>
            <a:r>
              <a:rPr lang="ru-RU" dirty="0"/>
              <a:t>«Бесхозяйная» сеть, в том числе эксплуатируемая, в форме не отражается.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графам 11, 13, 16, 20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графам 11, 13, 16, 20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графах 16, 17 </a:t>
            </a:r>
            <a:r>
              <a:rPr lang="ru-RU" dirty="0"/>
              <a:t>отражается одиночное протяжение уличной водопроводной сети (без летних водопроводов), находящейся </a:t>
            </a:r>
            <a:br>
              <a:rPr lang="ru-RU" dirty="0"/>
            </a:br>
            <a:r>
              <a:rPr lang="ru-RU" dirty="0"/>
              <a:t>на балансе организации, отпускающей воду населению и (или)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организациям, в том числе неэксплуатируемой (нуждающейся в замене), предназначенной для отпуска воды населению и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организациям, на конец отчетного года. Информация заполняется в соответствии со статьей 6 Федерального закона от 7 декабря 2011 г. № 416-ФЗ «О водоснабжении и водоотведении».</a:t>
            </a:r>
          </a:p>
          <a:p>
            <a:pPr algn="just"/>
            <a:r>
              <a:rPr lang="ru-RU" dirty="0"/>
              <a:t>Уличной водопроводной сетью считается сеть трубопроводов, уложенных вдоль улиц, проездов, переулков, набережных </a:t>
            </a:r>
            <a:br>
              <a:rPr lang="ru-RU" dirty="0"/>
            </a:br>
            <a:r>
              <a:rPr lang="ru-RU" dirty="0"/>
              <a:t>и так далее. </a:t>
            </a:r>
          </a:p>
          <a:p>
            <a:pPr algn="just"/>
            <a:r>
              <a:rPr lang="ru-RU" dirty="0"/>
              <a:t>«Бесхозяйная» сеть, в том числе эксплуатируемая, в форме не отражается.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графам 11, 13, 16, 20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графам 11, 13, 16, 20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19 </a:t>
            </a:r>
            <a:r>
              <a:rPr lang="ru-RU" dirty="0"/>
              <a:t>показывается число населенных пунктов, не имеющих водопроводов (отдельных водопроводных сетей) на конец отчетного года: городов, поселков городского типа и населенных пунктов сельской местности. </a:t>
            </a:r>
          </a:p>
          <a:p>
            <a:pPr algn="just"/>
            <a:r>
              <a:rPr lang="ru-RU" dirty="0"/>
              <a:t>Количество населенных пунктов, не имеющих водопроводов (отдельных водопроводных сетей), должно быть равно разности числа населенных пунктов по данным административно-территориального деления и числа населенных пунктов, имеющих водопроводы (отдельные водопроводные сети).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20 </a:t>
            </a:r>
            <a:r>
              <a:rPr lang="ru-RU" dirty="0"/>
              <a:t>отражается одиночное протяжение уличной канализационной сети, включая сборные и районные коллекторы </a:t>
            </a:r>
            <a:br>
              <a:rPr lang="ru-RU" dirty="0"/>
            </a:br>
            <a:r>
              <a:rPr lang="ru-RU" dirty="0"/>
              <a:t>(без главных коллекторов и присоединений) на конец года. Информация заполняется в соответствии со статьей 6 Федерального закона от 7 декабря 2011 г.№ 416-ФЗ «О водоснабжении и водоотведении».</a:t>
            </a:r>
          </a:p>
          <a:p>
            <a:pPr algn="just"/>
            <a:r>
              <a:rPr lang="ru-RU" dirty="0"/>
              <a:t> Уличной канализационной сетью считаются трубопроводы, уложенные вдоль улиц, проездов, переулков, набережных и других проездов населенного пункта, включая протяжение сборных коллекторов, но без главных коллекторов.</a:t>
            </a:r>
            <a:r>
              <a:rPr lang="ru-RU" b="1" dirty="0"/>
              <a:t> </a:t>
            </a:r>
            <a:r>
              <a:rPr lang="ru-RU" dirty="0"/>
              <a:t>Сборными коллекторами, которые должны быть отражены в протяжении уличной сети, являются трубопроводы, подключенные непосредственно через систему труб к главным коллекторам. Присоединения к уличной сети для подключения объектов к канализации (домовые присоединения, дворовая сеть, а также внутриквартальные сети) в общее протяжение уличной канализационной сети </a:t>
            </a:r>
            <a:br>
              <a:rPr lang="ru-RU" dirty="0"/>
            </a:br>
            <a:r>
              <a:rPr lang="ru-RU" dirty="0"/>
              <a:t>не включаются.</a:t>
            </a:r>
          </a:p>
          <a:p>
            <a:pPr algn="just"/>
            <a:r>
              <a:rPr lang="ru-RU" dirty="0"/>
              <a:t>«Бесхозяйная сеть», в том числе эксплуатируемая, в форме не отражается.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графам 11, 13, 16, 20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графам 11, 13, 16, 20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pPr algn="just"/>
            <a:endParaRPr lang="ru-RU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РАЗДЕЛ 4. КОММУНАЛЬНАЯ СФЕРА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23 </a:t>
            </a:r>
            <a:r>
              <a:rPr lang="ru-RU" dirty="0"/>
              <a:t>показывается число населенных пунктов, не имеющих канализаций (отдельных канализационных сетей) на конец отчетного года: городов, поселков городского типа и населенных пунктов сельской местности.</a:t>
            </a:r>
          </a:p>
          <a:p>
            <a:pPr algn="just"/>
            <a:r>
              <a:rPr lang="ru-RU" dirty="0"/>
              <a:t>Количество населенных пунктов, не имеющих канализаций (отдельных канализационных сетей), должно быть равно разности числа населенных пунктов по данным административно-территориального деления и числа населенных пунктов, имеющих канализации (отдельные канализационные сети).</a:t>
            </a:r>
          </a:p>
          <a:p>
            <a:pPr algn="just"/>
            <a:endParaRPr lang="ru-RU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РАЗДЕЛ 5. ОРГАНИЗАЦИИ ЗДРАВООХРАНЕНИЯ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По графе 3 </a:t>
            </a:r>
            <a:r>
              <a:rPr lang="ru-RU" dirty="0"/>
              <a:t>заполняются данные сведения о числе лечебно-профилактических организаций – юридических лиц </a:t>
            </a:r>
            <a:br>
              <a:rPr lang="ru-RU" dirty="0"/>
            </a:br>
            <a:r>
              <a:rPr lang="ru-RU" dirty="0"/>
              <a:t>и их обособленных структурных подразделений системы Министерства здравоохранения Российской Федерации, других министерств и ведомств, негосударственных лечебно-профилактических организаций (включая микропредприятия), расположенных на территории муниципального образования, имеющих лицензию на осуществление медицинской деятельности и оказывающих услуги по медицинской помощи населению. Сведения о числе немедицинских организаций, имеющих в своей структуре медицинские подразделения, а также по индивидуальным предпринимателям не включаются.</a:t>
            </a:r>
          </a:p>
          <a:p>
            <a:pPr algn="just"/>
            <a:r>
              <a:rPr lang="ru-RU" dirty="0"/>
              <a:t>Показываются все лечебно-профилактические организации и их обособленные структурные подразделения: участковые больницы, районные больницы, амбулатории, фельдшерско-акушерские пункты, фельдшерские пункты, здравпункты, филиалы, расположенные на территории муниципального образования. Если медицинская организация (юридическое лицо) зарегистрирована на территории отчитывающегося муниципального образования, но имеет подразделение, филиал в другом муниципальном образовании, тогда каждая медицинская организация будет учитываться в отчете того муниципального образования, на территории которого она расположена.</a:t>
            </a:r>
          </a:p>
          <a:p>
            <a:pPr algn="just"/>
            <a:r>
              <a:rPr lang="ru-RU" dirty="0"/>
              <a:t>Структурные подразделения, отделения, кабинеты медицинской организации, находящиеся в одном и том же здании, </a:t>
            </a:r>
            <a:br>
              <a:rPr lang="ru-RU" dirty="0"/>
            </a:br>
            <a:r>
              <a:rPr lang="ru-RU" dirty="0"/>
              <a:t>не учитываются, поскольку учитывается сама медицинская организация.</a:t>
            </a:r>
          </a:p>
          <a:p>
            <a:pPr algn="just"/>
            <a:r>
              <a:rPr lang="ru-RU" dirty="0"/>
              <a:t>Отнесение медицинской организации по виду медицинской деятельности к лечебно-профилактической определяется согласно </a:t>
            </a:r>
            <a:br>
              <a:rPr lang="ru-RU" dirty="0"/>
            </a:br>
            <a:r>
              <a:rPr lang="ru-RU" dirty="0"/>
              <a:t>п. 1 (п. 1.1–1.18) и п. 2 (п. 2.1 в части центров медицинской профилактики и медицины катастроф при наличии лицензии </a:t>
            </a:r>
            <a:br>
              <a:rPr lang="ru-RU" dirty="0"/>
            </a:br>
            <a:r>
              <a:rPr lang="ru-RU" dirty="0"/>
              <a:t>на оказание медицинской помощи в амбулаторных или стационарных условиях) номенклатуры медицинских организаций, утвержденной приказом Минздрава России от 6 августа 2013 г. № 529н «Об утверждении номенклатуры медицинских организаций». Передвижные подразделения (амбулатории, фельдшерско-акушерские пункты, фельдшерские пункты) </a:t>
            </a:r>
            <a:br>
              <a:rPr lang="ru-RU" dirty="0"/>
            </a:br>
            <a:r>
              <a:rPr lang="ru-RU" dirty="0"/>
              <a:t>не учитываются. </a:t>
            </a:r>
          </a:p>
          <a:p>
            <a:pPr algn="just"/>
            <a:endParaRPr lang="ru-RU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80957"/>
            <a:ext cx="10992679" cy="498585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РАЗДЕЛ 6. ПОЧТОВАЯ И ТЕЛЕФОННАЯ СВЯЗЬ</a:t>
            </a:r>
            <a:endParaRPr lang="ru-RU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1500" b="1" dirty="0"/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3 </a:t>
            </a:r>
            <a:r>
              <a:rPr lang="ru-RU" dirty="0"/>
              <a:t>показыва</a:t>
            </a:r>
            <a:r>
              <a:rPr lang="ru-RU" strike="sngStrike" dirty="0"/>
              <a:t>е</a:t>
            </a:r>
            <a:r>
              <a:rPr lang="ru-RU" dirty="0"/>
              <a:t>тся число сельских населенных пунктов, обслуживаемых почтовой связью (отделениями почтовой связи </a:t>
            </a:r>
            <a:br>
              <a:rPr lang="ru-RU" dirty="0"/>
            </a:br>
            <a:r>
              <a:rPr lang="ru-RU" dirty="0"/>
              <a:t>или их структурными подразделениями, находящимися на территории населенного пункта, передвижными отделениями связи, внештатными работниками почтовой связи, почтальонами).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cs typeface="Arial" panose="020B0604020202020204" pitchFamily="34" charset="0"/>
              </a:rPr>
              <a:t>В графе 4 </a:t>
            </a:r>
            <a:r>
              <a:rPr lang="ru-RU" dirty="0"/>
              <a:t>указывается число сельских населенных пунктов, имеющих телефонную связь на базе проводных технологий (фиксированная телефонная связь – телефон, таксофон).</a:t>
            </a:r>
          </a:p>
          <a:p>
            <a:pPr algn="just"/>
            <a:endParaRPr lang="ru-RU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ФОРМА № 1-МО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82A2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rgbClr val="282A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DD65A-503E-8E12-3243-017CD23F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87C252-1EB7-AEF1-21BA-C0D8A64F1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Указания по заполнению формы</a:t>
            </a: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2" y="1264087"/>
            <a:ext cx="11112913" cy="498585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300" dirty="0"/>
              <a:t>Административные данные по форме федерального статистического наблюдения № 1-МО «Сведения об объектах инфраструктуры муниципального образования» предоставляют исполнительно-распорядительные органы муниципальных образований, исполнительно-распорядительные органы федеральных территорий, территориальные органы исполнительной власти города федерального значения. </a:t>
            </a:r>
          </a:p>
          <a:p>
            <a:pPr algn="just">
              <a:lnSpc>
                <a:spcPct val="100000"/>
              </a:lnSpc>
            </a:pPr>
            <a:r>
              <a:rPr lang="ru-RU" sz="1300" dirty="0"/>
              <a:t>В случае, если в соответствии с абзацем третьим части 2 статьи 34 Федерального закона от 6 октября 2003 г. № 131-ФЗ «Об общих принципах организации местного самоуправления в Российской Федерации» уставами муниципального района и входящего в его состав городского или сельского поселения, являющегося административным центром такого муниципального района, предусмотрено образование исполнительно-распорядительного органа муниципального района (местной администрации), на который возлагается исполнение полномочий исполнительно-распорядительного органа указанного городского или сельского поселения (местной администрации), данные </a:t>
            </a:r>
            <a:br>
              <a:rPr lang="ru-RU" sz="1300" dirty="0"/>
            </a:br>
            <a:r>
              <a:rPr lang="ru-RU" sz="1300" dirty="0"/>
              <a:t>по форме в разрезе муниципального образования – городского или сельского поселения – предоставляет исполнительно-распорядительный орган муниципального района (местная администрация).</a:t>
            </a:r>
          </a:p>
          <a:p>
            <a:pPr algn="just">
              <a:lnSpc>
                <a:spcPct val="100000"/>
              </a:lnSpc>
            </a:pPr>
            <a:r>
              <a:rPr lang="ru-RU" sz="1200" dirty="0"/>
              <a:t>Данные по форме могут быть переданы иным федеральным органам исполнительной власти по их запросу.</a:t>
            </a:r>
            <a:endParaRPr lang="ru-RU" sz="1200" b="1" spc="-10" dirty="0">
              <a:solidFill>
                <a:srgbClr val="363194"/>
              </a:solidFill>
              <a:cs typeface="Arial"/>
            </a:endParaRPr>
          </a:p>
          <a:p>
            <a:pPr algn="just">
              <a:lnSpc>
                <a:spcPct val="100000"/>
              </a:lnSpc>
            </a:pPr>
            <a:endParaRPr lang="ru-RU" sz="13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/>
              <a:t>УКАЗАНИЯ ПО ЗАПОЛНЕНИЮ ФОРМЫ № 1-МО</a:t>
            </a:r>
          </a:p>
        </p:txBody>
      </p:sp>
      <p:sp>
        <p:nvSpPr>
          <p:cNvPr id="3" name="Нижний колонтитул 34">
            <a:extLst>
              <a:ext uri="{FF2B5EF4-FFF2-40B4-BE49-F238E27FC236}">
                <a16:creationId xmlns="" xmlns:a16="http://schemas.microsoft.com/office/drawing/2014/main" id="{ACBBB38C-E9EA-B724-F55B-10E3EEDB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указания по заполнению формы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5B8798C-233B-4F3F-DA61-475618ADE82B}"/>
              </a:ext>
            </a:extLst>
          </p:cNvPr>
          <p:cNvSpPr txBox="1">
            <a:spLocks/>
          </p:cNvSpPr>
          <p:nvPr/>
        </p:nvSpPr>
        <p:spPr>
          <a:xfrm>
            <a:off x="8744320" y="1469087"/>
            <a:ext cx="2564910" cy="810017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85750" indent="0">
              <a:lnSpc>
                <a:spcPct val="100000"/>
              </a:lnSpc>
              <a:spcBef>
                <a:spcPts val="100"/>
              </a:spcBef>
              <a:buNone/>
            </a:pPr>
            <a:endParaRPr lang="ru-RU" sz="1200" b="1" spc="-10" dirty="0">
              <a:solidFill>
                <a:srgbClr val="363194"/>
              </a:solidFill>
              <a:cs typeface="Arial"/>
            </a:endParaRPr>
          </a:p>
        </p:txBody>
      </p:sp>
      <p:sp>
        <p:nvSpPr>
          <p:cNvPr id="12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712788" y="4153236"/>
            <a:ext cx="5383212" cy="1433703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282A2E"/>
                </a:solidFill>
              </a:rPr>
              <a:t>Форма утверждена в соответствии со статьей 17 Закона </a:t>
            </a:r>
          </a:p>
          <a:p>
            <a:r>
              <a:rPr lang="ru-RU" sz="1200" dirty="0">
                <a:solidFill>
                  <a:srgbClr val="282A2E"/>
                </a:solidFill>
              </a:rPr>
              <a:t>от 6 октября 2003 г. № 131-ФЗ и пунктом 2 постановления Правительства Российской Федерации от 11 ноября 2006 г. № 670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«О порядке предоставления органами местного самоуправления органам государственной власти статистических показателей, характеризующих состояние экономики и социальной сферы муниципального образования».</a:t>
            </a:r>
          </a:p>
        </p:txBody>
      </p:sp>
      <p:sp>
        <p:nvSpPr>
          <p:cNvPr id="13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6274806" y="4151808"/>
            <a:ext cx="5383212" cy="1433703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282A2E"/>
                </a:solidFill>
              </a:rPr>
              <a:t>Форма предназначена для получения данных в соответствии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с частью 3 статьи 6 и статьей 8 Федерального закона </a:t>
            </a:r>
            <a:br>
              <a:rPr lang="ru-RU" sz="1200" dirty="0">
                <a:solidFill>
                  <a:srgbClr val="282A2E"/>
                </a:solidFill>
              </a:rPr>
            </a:br>
            <a:r>
              <a:rPr lang="ru-RU" sz="1200" dirty="0">
                <a:solidFill>
                  <a:srgbClr val="282A2E"/>
                </a:solidFill>
              </a:rPr>
              <a:t>от 29 ноября 2007 г. № 282-ФЗ «Об официальном статистическом учете и системе государственной статистики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8095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2" y="1289725"/>
            <a:ext cx="7553026" cy="4985859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</a:pPr>
            <a:r>
              <a:rPr lang="ru-RU" sz="1200" b="1" dirty="0"/>
              <a:t>В соответствии с распоряжениями Правительства Российской Федерации от 6 октября 2021 г. № 2816-р и от 23 декабря 2022 г. № 4132-р форма содержит множественную строку «В том числе по населенным пунктам». Заполнение данной строки должно осуществляться в отчетах муниципальных образований </a:t>
            </a:r>
            <a:r>
              <a:rPr lang="ru-RU" sz="1200" b="1" dirty="0" smtClean="0"/>
              <a:t>(сельских </a:t>
            </a:r>
            <a:r>
              <a:rPr lang="ru-RU" sz="1200" b="1" dirty="0"/>
              <a:t>и городских поселений, а также городских </a:t>
            </a:r>
            <a:r>
              <a:rPr lang="ru-RU" sz="1200" b="1" dirty="0" smtClean="0"/>
              <a:t>округов) </a:t>
            </a:r>
            <a:br>
              <a:rPr lang="ru-RU" sz="1200" b="1" dirty="0" smtClean="0"/>
            </a:br>
            <a:r>
              <a:rPr lang="ru-RU" sz="1200" b="1" dirty="0" smtClean="0"/>
              <a:t>по </a:t>
            </a:r>
            <a:r>
              <a:rPr lang="ru-RU" sz="1200" b="1" dirty="0"/>
              <a:t>всем населенным пунктам, входящим в их состав </a:t>
            </a:r>
            <a:r>
              <a:rPr lang="ru-RU" sz="1200" b="1" dirty="0" smtClean="0"/>
              <a:t>в </a:t>
            </a:r>
            <a:r>
              <a:rPr lang="ru-RU" sz="1200" b="1" dirty="0"/>
              <a:t>соответствии с кодами ОКТМО. </a:t>
            </a:r>
            <a:endParaRPr lang="ru-RU" sz="1200" b="1" dirty="0" smtClean="0"/>
          </a:p>
          <a:p>
            <a:pPr algn="just">
              <a:lnSpc>
                <a:spcPct val="95000"/>
              </a:lnSpc>
            </a:pPr>
            <a:r>
              <a:rPr lang="ru-RU" sz="1200" dirty="0" smtClean="0"/>
              <a:t>По </a:t>
            </a:r>
            <a:r>
              <a:rPr lang="ru-RU" sz="1200" dirty="0"/>
              <a:t>муниципальным образованиям, наделенным статусом </a:t>
            </a:r>
            <a:r>
              <a:rPr lang="ru-RU" sz="1200" b="1" dirty="0"/>
              <a:t>муниципального района</a:t>
            </a:r>
            <a:r>
              <a:rPr lang="ru-RU" sz="1200" dirty="0"/>
              <a:t>, данная строка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не </a:t>
            </a:r>
            <a:r>
              <a:rPr lang="ru-RU" sz="1200" b="1" dirty="0"/>
              <a:t>заполняется</a:t>
            </a:r>
            <a:r>
              <a:rPr lang="ru-RU" sz="1200" dirty="0"/>
              <a:t>.</a:t>
            </a:r>
          </a:p>
          <a:p>
            <a:pPr algn="just">
              <a:lnSpc>
                <a:spcPct val="95000"/>
              </a:lnSpc>
            </a:pPr>
            <a:r>
              <a:rPr lang="ru-RU" sz="1200" dirty="0" smtClean="0"/>
              <a:t>В </a:t>
            </a:r>
            <a:r>
              <a:rPr lang="ru-RU" sz="1200" dirty="0"/>
              <a:t>графе 3 кодовой части формы титульного листа проставляется код типа муниципального образования: </a:t>
            </a:r>
            <a:r>
              <a:rPr lang="ru-RU" sz="1200" b="1" dirty="0">
                <a:solidFill>
                  <a:schemeClr val="accent1"/>
                </a:solidFill>
              </a:rPr>
              <a:t>муниципальный район – 13, муниципальный округ – 20, городской округ – 15, городской округ с внутригородским делением – 16, внутригородской район – 17, внутригородская территория (внутригородское муниципальное образование) города федерального значения – 12, городское поселение – 10, сельское поселение – 11.</a:t>
            </a:r>
            <a:endParaRPr lang="ru-RU" sz="1200" b="1" dirty="0"/>
          </a:p>
          <a:p>
            <a:pPr marL="396000" algn="just">
              <a:lnSpc>
                <a:spcPct val="95000"/>
              </a:lnSpc>
            </a:pPr>
            <a:r>
              <a:rPr lang="ru-RU" sz="1200" dirty="0"/>
              <a:t>Данные раздела 1 графы 3, раздела 4 граф 3, 4 показываются с одним десятичным знаком; раздела 4 граф 5–8 – с двумя десятичными знаками; остальные – в целых числах. </a:t>
            </a:r>
          </a:p>
          <a:p>
            <a:pPr marL="396000" algn="just">
              <a:lnSpc>
                <a:spcPct val="95000"/>
              </a:lnSpc>
            </a:pPr>
            <a:r>
              <a:rPr lang="ru-RU" sz="1200" dirty="0"/>
              <a:t>В графе 1 по строке 1 проставляется 11-значный код ОКТМО муниципального образования, </a:t>
            </a:r>
            <a:br>
              <a:rPr lang="ru-RU" sz="1200" dirty="0"/>
            </a:br>
            <a:r>
              <a:rPr lang="ru-RU" sz="1200" dirty="0"/>
              <a:t>по графе 2 по строке 2 и далее код ОКТМО населенного пункта.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/>
              <a:t>УКАЗАНИЯ ПО ЗАПОЛНЕНИЮ ФОРМЫ № 1-МО</a:t>
            </a:r>
          </a:p>
        </p:txBody>
      </p:sp>
      <p:sp>
        <p:nvSpPr>
          <p:cNvPr id="3" name="Нижний колонтитул 34">
            <a:extLst>
              <a:ext uri="{FF2B5EF4-FFF2-40B4-BE49-F238E27FC236}">
                <a16:creationId xmlns="" xmlns:a16="http://schemas.microsoft.com/office/drawing/2014/main" id="{ACBBB38C-E9EA-B724-F55B-10E3EEDB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указания по заполнению формы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B356869-0B65-3531-42C5-98D3D6F99270}"/>
              </a:ext>
            </a:extLst>
          </p:cNvPr>
          <p:cNvCxnSpPr>
            <a:cxnSpLocks/>
          </p:cNvCxnSpPr>
          <p:nvPr/>
        </p:nvCxnSpPr>
        <p:spPr>
          <a:xfrm flipH="1">
            <a:off x="-169449" y="3878985"/>
            <a:ext cx="1164566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364A1E4A-6E24-305E-4F38-DA01F4371D8A}"/>
              </a:ext>
            </a:extLst>
          </p:cNvPr>
          <p:cNvCxnSpPr>
            <a:cxnSpLocks/>
          </p:cNvCxnSpPr>
          <p:nvPr/>
        </p:nvCxnSpPr>
        <p:spPr>
          <a:xfrm flipH="1">
            <a:off x="-169449" y="4346601"/>
            <a:ext cx="1164566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24">
            <a:extLst>
              <a:ext uri="{FF2B5EF4-FFF2-40B4-BE49-F238E27FC236}">
                <a16:creationId xmlns="" xmlns:a16="http://schemas.microsoft.com/office/drawing/2014/main" id="{78F59363-6F23-CB6F-83E7-B6BCF2EF5D95}"/>
              </a:ext>
            </a:extLst>
          </p:cNvPr>
          <p:cNvSpPr/>
          <p:nvPr/>
        </p:nvSpPr>
        <p:spPr>
          <a:xfrm>
            <a:off x="8505645" y="1341694"/>
            <a:ext cx="3087302" cy="3656164"/>
          </a:xfrm>
          <a:prstGeom prst="roundRect">
            <a:avLst>
              <a:gd name="adj" fmla="val 5487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>
              <a:solidFill>
                <a:srgbClr val="282A2E"/>
              </a:solidFill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="" xmlns:a16="http://schemas.microsoft.com/office/drawing/2014/main" id="{334A53BC-DD1F-9B5A-2A83-9A66C08222EB}"/>
              </a:ext>
            </a:extLst>
          </p:cNvPr>
          <p:cNvSpPr txBox="1"/>
          <p:nvPr/>
        </p:nvSpPr>
        <p:spPr>
          <a:xfrm>
            <a:off x="8744320" y="1592469"/>
            <a:ext cx="270704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b="1" dirty="0">
                <a:solidFill>
                  <a:schemeClr val="accent1"/>
                </a:solidFill>
              </a:rPr>
              <a:t>В форме приводятся данные </a:t>
            </a:r>
            <a:br>
              <a:rPr lang="ru-RU" sz="1200" b="1" dirty="0">
                <a:solidFill>
                  <a:schemeClr val="accent1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по организациям, расположенным </a:t>
            </a:r>
            <a:br>
              <a:rPr lang="ru-RU" sz="1200" b="1" dirty="0">
                <a:solidFill>
                  <a:schemeClr val="accent1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на территории муниципального образования, независимо </a:t>
            </a:r>
            <a:br>
              <a:rPr lang="ru-RU" sz="1200" b="1" dirty="0">
                <a:solidFill>
                  <a:schemeClr val="accent1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от подчиненности и источников финансирования.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55B8798C-233B-4F3F-DA61-475618ADE82B}"/>
              </a:ext>
            </a:extLst>
          </p:cNvPr>
          <p:cNvSpPr txBox="1">
            <a:spLocks/>
          </p:cNvSpPr>
          <p:nvPr/>
        </p:nvSpPr>
        <p:spPr>
          <a:xfrm>
            <a:off x="8742892" y="3168313"/>
            <a:ext cx="2707044" cy="1778268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По муниципальным образованиям, наделенным статусом муниципального района, имеющим в своем составе городские </a:t>
            </a:r>
            <a:br>
              <a:rPr lang="ru-RU" sz="1200" dirty="0"/>
            </a:br>
            <a:r>
              <a:rPr lang="ru-RU" sz="1200" dirty="0"/>
              <a:t>и сельские поселения, предоставляется </a:t>
            </a:r>
            <a:r>
              <a:rPr lang="ru-RU" sz="1200" b="1" dirty="0"/>
              <a:t>сводный отчет, обобщающий входящие </a:t>
            </a:r>
            <a:br>
              <a:rPr lang="ru-RU" sz="1200" b="1" dirty="0"/>
            </a:br>
            <a:r>
              <a:rPr lang="ru-RU" sz="1200" b="1" dirty="0"/>
              <a:t>в его состав городские </a:t>
            </a:r>
            <a:br>
              <a:rPr lang="ru-RU" sz="1200" b="1" dirty="0"/>
            </a:br>
            <a:r>
              <a:rPr lang="ru-RU" sz="1200" b="1" dirty="0"/>
              <a:t>и сельские поселения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6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4">
            <a:extLst>
              <a:ext uri="{FF2B5EF4-FFF2-40B4-BE49-F238E27FC236}">
                <a16:creationId xmlns="" xmlns:a16="http://schemas.microsoft.com/office/drawing/2014/main" id="{5B557CB7-0E57-852D-E12E-7D7570E5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указания по заполнению формы 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C9193865-8FDC-0948-CD45-1EAFF16B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0" y="397563"/>
            <a:ext cx="8623471" cy="6914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/>
              <a:t>РЕКОМЕНДАЦИИ ПО ЗАПОЛНЕНИЮ ФОРМЫ № 1-МО</a:t>
            </a:r>
            <a:endParaRPr lang="ru-RU" dirty="0">
              <a:solidFill>
                <a:srgbClr val="282A2E"/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0BCB1023-DD53-6957-3BCB-EB7504005AFD}"/>
              </a:ext>
            </a:extLst>
          </p:cNvPr>
          <p:cNvSpPr txBox="1"/>
          <p:nvPr/>
        </p:nvSpPr>
        <p:spPr>
          <a:xfrm>
            <a:off x="1161461" y="3537629"/>
            <a:ext cx="9794714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282A2E"/>
                </a:solidFill>
                <a:cs typeface="Arial" pitchFamily="34" charset="0"/>
              </a:rPr>
              <a:t>в отчет по </a:t>
            </a:r>
            <a:r>
              <a:rPr lang="ru-RU" sz="1200" b="1" dirty="0" smtClean="0"/>
              <a:t>сельским </a:t>
            </a:r>
            <a:r>
              <a:rPr lang="ru-RU" sz="1200" b="1" dirty="0"/>
              <a:t>и </a:t>
            </a:r>
            <a:r>
              <a:rPr lang="ru-RU" sz="1200" b="1" dirty="0" smtClean="0"/>
              <a:t>городским поселениям, </a:t>
            </a:r>
            <a:r>
              <a:rPr lang="ru-RU" sz="1200" b="1" dirty="0"/>
              <a:t>а также </a:t>
            </a:r>
            <a:r>
              <a:rPr lang="ru-RU" sz="1200" b="1" dirty="0" smtClean="0"/>
              <a:t>городским округам </a:t>
            </a:r>
            <a:r>
              <a:rPr lang="ru-RU" sz="1200" dirty="0" smtClean="0">
                <a:solidFill>
                  <a:srgbClr val="282A2E"/>
                </a:solidFill>
                <a:cs typeface="Arial" pitchFamily="34" charset="0"/>
              </a:rPr>
              <a:t>необходимо </a:t>
            </a:r>
            <a:r>
              <a:rPr lang="ru-RU" sz="1200" dirty="0">
                <a:solidFill>
                  <a:srgbClr val="282A2E"/>
                </a:solidFill>
                <a:cs typeface="Arial" pitchFamily="34" charset="0"/>
              </a:rPr>
              <a:t>включить число строк равное количеству населенных пунктов, входящих в </a:t>
            </a:r>
            <a:r>
              <a:rPr lang="ru-RU" sz="1200" dirty="0" smtClean="0">
                <a:solidFill>
                  <a:srgbClr val="282A2E"/>
                </a:solidFill>
                <a:cs typeface="Arial" pitchFamily="34" charset="0"/>
              </a:rPr>
              <a:t>их состав</a:t>
            </a:r>
            <a:r>
              <a:rPr lang="ru-RU" sz="1200" dirty="0">
                <a:solidFill>
                  <a:srgbClr val="282A2E"/>
                </a:solidFill>
                <a:cs typeface="Arial" pitchFamily="34" charset="0"/>
              </a:rPr>
              <a:t>;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066A3F3A-9950-0C3D-008F-88CB6C1F3CA7}"/>
              </a:ext>
            </a:extLst>
          </p:cNvPr>
          <p:cNvSpPr txBox="1"/>
          <p:nvPr/>
        </p:nvSpPr>
        <p:spPr>
          <a:xfrm>
            <a:off x="1161462" y="2603925"/>
            <a:ext cx="9806759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282A2E"/>
                </a:solidFill>
                <a:cs typeface="Arial" pitchFamily="34" charset="0"/>
              </a:rPr>
              <a:t>Городские округа, муниципальные районы, сельские и городские поселения заполняют </a:t>
            </a:r>
            <a:r>
              <a:rPr lang="ru-RU" sz="1200">
                <a:solidFill>
                  <a:srgbClr val="282A2E"/>
                </a:solidFill>
                <a:cs typeface="Arial" pitchFamily="34" charset="0"/>
              </a:rPr>
              <a:t>все </a:t>
            </a:r>
            <a:r>
              <a:rPr lang="ru-RU" sz="1200" smtClean="0">
                <a:solidFill>
                  <a:srgbClr val="282A2E"/>
                </a:solidFill>
                <a:cs typeface="Arial" pitchFamily="34" charset="0"/>
              </a:rPr>
              <a:t>графы </a:t>
            </a:r>
            <a:r>
              <a:rPr lang="ru-RU" sz="1200" dirty="0">
                <a:solidFill>
                  <a:srgbClr val="282A2E"/>
                </a:solidFill>
                <a:cs typeface="Arial" pitchFamily="34" charset="0"/>
              </a:rPr>
              <a:t>данной формы. Не заполненные графоклетки (прочерки) в бланке статистической отчетности будут считаться как отсутствие явления на территории муниципального образования;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12E334DD-3062-D1AA-00E2-738CDC13797D}"/>
              </a:ext>
            </a:extLst>
          </p:cNvPr>
          <p:cNvSpPr txBox="1"/>
          <p:nvPr/>
        </p:nvSpPr>
        <p:spPr>
          <a:xfrm>
            <a:off x="1161462" y="4481855"/>
            <a:ext cx="9806759" cy="21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282A2E"/>
                </a:solidFill>
                <a:ea typeface="Times New Roman" pitchFamily="18" charset="0"/>
                <a:cs typeface="Arial" pitchFamily="34" charset="0"/>
              </a:rPr>
              <a:t>строки заполняются согласно методологическим указаниям, размещенным на бланке формы. </a:t>
            </a:r>
            <a:endParaRPr lang="ru-RU" sz="1200" dirty="0">
              <a:solidFill>
                <a:srgbClr val="282A2E"/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3F64522-ECB3-2775-9B01-9C60362ACBD4}"/>
              </a:ext>
            </a:extLst>
          </p:cNvPr>
          <p:cNvCxnSpPr>
            <a:cxnSpLocks/>
          </p:cNvCxnSpPr>
          <p:nvPr/>
        </p:nvCxnSpPr>
        <p:spPr>
          <a:xfrm flipH="1">
            <a:off x="-169449" y="3652416"/>
            <a:ext cx="1164566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7B356869-0B65-3531-42C5-98D3D6F99270}"/>
              </a:ext>
            </a:extLst>
          </p:cNvPr>
          <p:cNvCxnSpPr>
            <a:cxnSpLocks/>
          </p:cNvCxnSpPr>
          <p:nvPr/>
        </p:nvCxnSpPr>
        <p:spPr>
          <a:xfrm flipH="1">
            <a:off x="-169449" y="2713369"/>
            <a:ext cx="1164566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64A1E4A-6E24-305E-4F38-DA01F4371D8A}"/>
              </a:ext>
            </a:extLst>
          </p:cNvPr>
          <p:cNvCxnSpPr>
            <a:cxnSpLocks/>
          </p:cNvCxnSpPr>
          <p:nvPr/>
        </p:nvCxnSpPr>
        <p:spPr>
          <a:xfrm flipH="1">
            <a:off x="-169449" y="4594035"/>
            <a:ext cx="1164566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">
            <a:extLst>
              <a:ext uri="{FF2B5EF4-FFF2-40B4-BE49-F238E27FC236}">
                <a16:creationId xmlns="" xmlns:a16="http://schemas.microsoft.com/office/drawing/2014/main" id="{79D2D5DC-CDFB-4EC9-07AB-B6982B1DE8D4}"/>
              </a:ext>
            </a:extLst>
          </p:cNvPr>
          <p:cNvSpPr txBox="1">
            <a:spLocks/>
          </p:cNvSpPr>
          <p:nvPr/>
        </p:nvSpPr>
        <p:spPr>
          <a:xfrm>
            <a:off x="597665" y="1265646"/>
            <a:ext cx="10433324" cy="1237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282A2E"/>
                </a:solidFill>
                <a:cs typeface="Arial" pitchFamily="34" charset="0"/>
              </a:rPr>
              <a:t>Форма № 1-МО заполняется по состоянию </a:t>
            </a:r>
            <a:r>
              <a:rPr lang="ru-RU" sz="1400" b="1" dirty="0">
                <a:solidFill>
                  <a:srgbClr val="282A2E"/>
                </a:solidFill>
                <a:cs typeface="Arial" pitchFamily="34" charset="0"/>
              </a:rPr>
              <a:t>на 31 декабря 2023 года</a:t>
            </a:r>
            <a:r>
              <a:rPr lang="ru-RU" sz="1400" dirty="0">
                <a:solidFill>
                  <a:srgbClr val="282A2E"/>
                </a:solidFill>
                <a:cs typeface="Arial" pitchFamily="34" charset="0"/>
              </a:rPr>
              <a:t> в разрезе муниципальных образований.  </a:t>
            </a:r>
          </a:p>
          <a:p>
            <a:pPr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 eaLnBrk="0" fontAlgn="base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b="1" dirty="0">
                <a:solidFill>
                  <a:srgbClr val="282A2E"/>
                </a:solidFill>
                <a:cs typeface="Arial" pitchFamily="34" charset="0"/>
              </a:rPr>
              <a:t>Обращаем внимание должностных лиц, ответственных за предоставление административных данных </a:t>
            </a:r>
            <a:br>
              <a:rPr lang="ru-RU" sz="1400" b="1" dirty="0">
                <a:solidFill>
                  <a:srgbClr val="282A2E"/>
                </a:solidFill>
                <a:cs typeface="Arial" pitchFamily="34" charset="0"/>
              </a:rPr>
            </a:br>
            <a:r>
              <a:rPr lang="ru-RU" sz="1400" b="1" dirty="0">
                <a:solidFill>
                  <a:srgbClr val="282A2E"/>
                </a:solidFill>
                <a:cs typeface="Arial" pitchFamily="34" charset="0"/>
              </a:rPr>
              <a:t>в муниципальных образованиях:</a:t>
            </a:r>
            <a:endParaRPr lang="ru-RU" sz="1400" dirty="0">
              <a:solidFill>
                <a:srgbClr val="282A2E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DD65A-503E-8E12-3243-017CD23F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87C252-1EB7-AEF1-21BA-C0D8A64F1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Бланк формы</a:t>
            </a: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9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усто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3053</Words>
  <Application>Microsoft Office PowerPoint</Application>
  <PresentationFormat>Произвольный</PresentationFormat>
  <Paragraphs>614</Paragraphs>
  <Slides>47</Slides>
  <Notes>0</Notes>
  <HiddenSlides>22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Титульный слайд</vt:lpstr>
      <vt:lpstr>Слайд "Содержание"</vt:lpstr>
      <vt:lpstr>Слайды "Раздел"</vt:lpstr>
      <vt:lpstr>Информационные слайды</vt:lpstr>
      <vt:lpstr>Пустой слайд</vt:lpstr>
      <vt:lpstr>ФОРМА № 1-МО</vt:lpstr>
      <vt:lpstr>Презентация PowerPoint</vt:lpstr>
      <vt:lpstr>1</vt:lpstr>
      <vt:lpstr>ФОРМА № 1-МО ЗА 2023 ГОД</vt:lpstr>
      <vt:lpstr>2</vt:lpstr>
      <vt:lpstr>УКАЗАНИЯ ПО ЗАПОЛНЕНИЮ ФОРМЫ № 1-МО</vt:lpstr>
      <vt:lpstr>УКАЗАНИЯ ПО ЗАПОЛНЕНИЮ ФОРМЫ № 1-МО</vt:lpstr>
      <vt:lpstr>РЕКОМЕНДАЦИИ ПО ЗАПОЛНЕНИЮ ФОРМЫ № 1-МО</vt:lpstr>
      <vt:lpstr>3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КОНТРОЛЬ ГРАФ ФОРМЫ № 1-МО </vt:lpstr>
      <vt:lpstr>РАЗМЕЩЕНИЕ ИТОГОВЫХ ДАННЫХ НА САЙТЕ </vt:lpstr>
      <vt:lpstr>Презентация PowerPoint</vt:lpstr>
      <vt:lpstr>Презентация PowerPoint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  <vt:lpstr>ФОРМА № 1-МО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Наумова Алина Васильевна</cp:lastModifiedBy>
  <cp:revision>389</cp:revision>
  <cp:lastPrinted>2024-01-24T11:29:02Z</cp:lastPrinted>
  <dcterms:created xsi:type="dcterms:W3CDTF">2023-12-06T11:24:07Z</dcterms:created>
  <dcterms:modified xsi:type="dcterms:W3CDTF">2024-04-10T13:00:21Z</dcterms:modified>
</cp:coreProperties>
</file>