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7" r:id="rId2"/>
    <p:sldId id="408" r:id="rId3"/>
    <p:sldId id="324" r:id="rId4"/>
    <p:sldId id="412" r:id="rId5"/>
    <p:sldId id="404" r:id="rId6"/>
    <p:sldId id="343" r:id="rId7"/>
    <p:sldId id="413" r:id="rId8"/>
    <p:sldId id="326" r:id="rId9"/>
    <p:sldId id="405" r:id="rId10"/>
    <p:sldId id="410" r:id="rId11"/>
    <p:sldId id="330" r:id="rId12"/>
    <p:sldId id="334" r:id="rId13"/>
    <p:sldId id="336" r:id="rId14"/>
    <p:sldId id="337" r:id="rId15"/>
    <p:sldId id="339" r:id="rId16"/>
    <p:sldId id="407" r:id="rId17"/>
    <p:sldId id="406" r:id="rId18"/>
    <p:sldId id="394" r:id="rId19"/>
    <p:sldId id="397" r:id="rId20"/>
    <p:sldId id="398" r:id="rId21"/>
    <p:sldId id="399" r:id="rId22"/>
    <p:sldId id="342" r:id="rId23"/>
    <p:sldId id="345" r:id="rId24"/>
    <p:sldId id="353" r:id="rId25"/>
    <p:sldId id="354" r:id="rId26"/>
    <p:sldId id="401" r:id="rId27"/>
    <p:sldId id="358" r:id="rId28"/>
    <p:sldId id="355" r:id="rId29"/>
    <p:sldId id="369" r:id="rId30"/>
    <p:sldId id="371" r:id="rId31"/>
    <p:sldId id="372" r:id="rId32"/>
    <p:sldId id="411" r:id="rId33"/>
    <p:sldId id="370" r:id="rId34"/>
    <p:sldId id="373" r:id="rId35"/>
    <p:sldId id="375" r:id="rId36"/>
    <p:sldId id="374" r:id="rId37"/>
    <p:sldId id="377" r:id="rId38"/>
    <p:sldId id="378" r:id="rId39"/>
    <p:sldId id="379" r:id="rId40"/>
    <p:sldId id="380" r:id="rId41"/>
    <p:sldId id="381" r:id="rId42"/>
    <p:sldId id="383" r:id="rId43"/>
    <p:sldId id="382" r:id="rId44"/>
    <p:sldId id="385" r:id="rId45"/>
    <p:sldId id="387" r:id="rId46"/>
    <p:sldId id="388" r:id="rId47"/>
    <p:sldId id="386" r:id="rId48"/>
    <p:sldId id="389" r:id="rId49"/>
    <p:sldId id="391" r:id="rId50"/>
    <p:sldId id="392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2E"/>
    <a:srgbClr val="334286"/>
    <a:srgbClr val="FF0000"/>
    <a:srgbClr val="DA0000"/>
    <a:srgbClr val="D9D9D9"/>
    <a:srgbClr val="979797"/>
    <a:srgbClr val="4FAF4F"/>
    <a:srgbClr val="306A30"/>
    <a:srgbClr val="C48C00"/>
    <a:srgbClr val="171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6395" autoAdjust="0"/>
  </p:normalViewPr>
  <p:slideViewPr>
    <p:cSldViewPr snapToGrid="0" snapToObjects="1">
      <p:cViewPr>
        <p:scale>
          <a:sx n="110" d="100"/>
          <a:sy n="110" d="100"/>
        </p:scale>
        <p:origin x="-582" y="-24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767368" cy="90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19146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КРАСНОДАРСКОМУ КРАЮ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РЕСПУБЛИКЕ АДЫГЕЯ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2045313" y="3016311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(КРАСНОДАРСТАТ)</a:t>
            </a:r>
          </a:p>
        </p:txBody>
      </p: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-1610"/>
            <a:ext cx="5545817" cy="1332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КРАСНОДАРСТАТ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 userDrawn="1"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732927" y="-15855"/>
            <a:ext cx="5273696" cy="687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7360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10" Type="http://schemas.openxmlformats.org/officeDocument/2006/relationships/slide" Target="slide43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47.xml"/><Relationship Id="rId7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monitoring?query=1-%D0%9C%D0%9E&amp;heading=173&amp;year=20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bor.gks.ru/online/info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2" y="0"/>
            <a:ext cx="122240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5" y="3845860"/>
            <a:ext cx="5525668" cy="1588127"/>
          </a:xfrm>
        </p:spPr>
        <p:txBody>
          <a:bodyPr/>
          <a:lstStyle/>
          <a:p>
            <a:r>
              <a:rPr lang="ru-RU" dirty="0"/>
              <a:t>Форма № 1-МО 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525" y="5373032"/>
            <a:ext cx="5879275" cy="1176219"/>
          </a:xfrm>
        </p:spPr>
        <p:txBody>
          <a:bodyPr/>
          <a:lstStyle/>
          <a:p>
            <a:r>
              <a:rPr lang="ru-RU" dirty="0"/>
              <a:t>«Сведения об объектах инфраструктуры муниципального образования» за 2022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28" y="1295163"/>
            <a:ext cx="767368" cy="9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/>
        </p:nvSpPr>
        <p:spPr>
          <a:xfrm>
            <a:off x="1807068" y="219146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КРАСНОДАРСКОМУ КРАЮ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РЕСПУБЛИКЕ АДЫГЕЯ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/>
        </p:nvSpPr>
        <p:spPr>
          <a:xfrm>
            <a:off x="2045313" y="3016311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(КРАСНОДАРСТАТ)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7" y="4231833"/>
            <a:ext cx="2131622" cy="2124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8" y="0"/>
            <a:ext cx="3855369" cy="38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997245" cy="936897"/>
          </a:xfrm>
        </p:spPr>
        <p:txBody>
          <a:bodyPr/>
          <a:lstStyle/>
          <a:p>
            <a:r>
              <a:rPr lang="ru-RU" dirty="0"/>
              <a:t>ФОРМА № 1-МО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1190" y="1556854"/>
          <a:ext cx="5580380" cy="167640"/>
        </p:xfrm>
        <a:graphic>
          <a:graphicData uri="http://schemas.openxmlformats.org/drawingml/2006/table">
            <a:tbl>
              <a:tblPr/>
              <a:tblGrid>
                <a:gridCol w="558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 СТАТИСТИЧЕСКОЕ НАБЛЮДЕНИЕ</a:t>
                      </a:r>
                    </a:p>
                  </a:txBody>
                  <a:tcPr marL="45085" marR="4508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49327"/>
              </p:ext>
            </p:extLst>
          </p:nvPr>
        </p:nvGraphicFramePr>
        <p:xfrm>
          <a:off x="2565069" y="1802637"/>
          <a:ext cx="6982691" cy="457200"/>
        </p:xfrm>
        <a:graphic>
          <a:graphicData uri="http://schemas.openxmlformats.org/drawingml/2006/table">
            <a:tbl>
              <a:tblPr/>
              <a:tblGrid>
                <a:gridCol w="6982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5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Обязанность предоставления административных данных предусмотрена статьей 8 Федерального закона </a:t>
                      </a:r>
                      <a:b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29 ноября 2007 г. № 282-ФЗ «Об официальном статистическом учете и системе государственной статистики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Российской Федерации»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740" marR="6574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74000" y="2370300"/>
          <a:ext cx="5850255" cy="4572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Сведения об ОБЪЕКТАХ инфраструктуры </a:t>
                      </a:r>
                      <a:br>
                        <a:rPr lang="ru-RU" sz="1000" cap="all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cap="all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муниципальнОГО образованиЯ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состоянию на 31 декабря 20__ года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89682"/>
              </p:ext>
            </p:extLst>
          </p:nvPr>
        </p:nvGraphicFramePr>
        <p:xfrm>
          <a:off x="1945306" y="2941804"/>
          <a:ext cx="8286808" cy="1527973"/>
        </p:xfrm>
        <a:graphic>
          <a:graphicData uri="http://schemas.openxmlformats.org/drawingml/2006/table">
            <a:tbl>
              <a:tblPr/>
              <a:tblGrid>
                <a:gridCol w="4540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8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Предоставляют: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21" marR="4292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предоставления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21" marR="429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21" marR="4292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Форма № 1-МО</a:t>
                      </a:r>
                    </a:p>
                  </a:txBody>
                  <a:tcPr marL="42921" marR="429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9738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органы местного самоуправления муниципальных образований:</a:t>
                      </a:r>
                    </a:p>
                    <a:p>
                      <a:pPr marL="180340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- территориальному органу Росстата в субъекте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Российской Федерации по установленному им адресу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21" marR="4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r>
                        <a:rPr lang="ru-RU" sz="10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 апреля </a:t>
                      </a: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июня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21" marR="4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21" marR="4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Приказ Росстата: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 утверждении формы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 29.07.2022 № 531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внесении изменений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 наличии)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 __________ № ___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от  __________ № ___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Годовая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921" marR="429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89040" y="2870366"/>
            <a:ext cx="1331913" cy="2857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89040" y="4263407"/>
            <a:ext cx="1389062" cy="21431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45306" y="4624019"/>
          <a:ext cx="8143933" cy="1550876"/>
        </p:xfrm>
        <a:graphic>
          <a:graphicData uri="http://schemas.openxmlformats.org/drawingml/2006/table">
            <a:tbl>
              <a:tblPr/>
              <a:tblGrid>
                <a:gridCol w="1191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7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7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534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отчитывающейся организации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____________________________________________________________________________________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19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Почтовый адрес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______________________________________________________________________________________________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_________________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Код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Код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формы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ОКУД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отчитывающейся организации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ОКПО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муниципального образования</a:t>
                      </a:r>
                      <a:r>
                        <a:rPr lang="ru-RU" sz="10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локальному классификатору типов муниципального образования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ОКТМО муниципального образования, за которое предоставляется отчет</a:t>
                      </a: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0601022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39" marR="446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873057" cy="936897"/>
          </a:xfrm>
        </p:spPr>
        <p:txBody>
          <a:bodyPr/>
          <a:lstStyle/>
          <a:p>
            <a:r>
              <a:rPr lang="ru-RU" dirty="0"/>
              <a:t>ФОРМА № 1-МО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Все строки формы являются интерактивными ссылками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31819"/>
              </p:ext>
            </p:extLst>
          </p:nvPr>
        </p:nvGraphicFramePr>
        <p:xfrm>
          <a:off x="1054799" y="1662545"/>
          <a:ext cx="9110478" cy="4286694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89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строки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муниципальному образованию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сельской территории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184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45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25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2" action="ppaction://hlinksldjump"/>
                        </a:rPr>
                        <a:t>Общая  площадь земель муниципального образования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45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Объекты бытового обслуживания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3" action="ppaction://hlinksldjump"/>
                        </a:rPr>
                        <a:t>Число объектов бытового обслуживания населения,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3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3" action="ppaction://hlinksldjump"/>
                        </a:rPr>
                        <a:t>оказывающих услуги 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57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 ремонту, окраске и пошиву обуви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25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ремонту и пошиву швейных, меховых и кожаных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изделий, головных уборов и изделий текстильной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галантереи, ремонту, пошиву и вязанию трикотажных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изделий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94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ремонту и техническому обслуживанию бытовой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радиоэлектронной аппаратуры, бытовых машин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и приборов и изготовлению металлоизделий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28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техническому обслуживанию и ремонту транспортных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  средств, машин и оборудования 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1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изготовлению и ремонту мебели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1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химической чистки и крашения, услуги прачечных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1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по ремонту и строительству жилья и других построек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7297816" y="2576514"/>
            <a:ext cx="2694980" cy="1377972"/>
          </a:xfrm>
          <a:prstGeom prst="wedgeRoundRectCallout">
            <a:avLst>
              <a:gd name="adj1" fmla="val -69816"/>
              <a:gd name="adj2" fmla="val -29239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формой № 22-2 «Сведения </a:t>
            </a:r>
            <a:br>
              <a:rPr lang="ru-RU" sz="1200" dirty="0"/>
            </a:br>
            <a:r>
              <a:rPr lang="ru-RU" sz="1200" dirty="0"/>
              <a:t>о наличии и распределении земель по категориям и угодьям» </a:t>
            </a:r>
            <a:br>
              <a:rPr lang="ru-RU" sz="1200" dirty="0"/>
            </a:br>
            <a:r>
              <a:rPr lang="ru-RU" sz="1200" dirty="0"/>
              <a:t>(Разрабатывается </a:t>
            </a:r>
            <a:r>
              <a:rPr lang="ru-RU" sz="1200" dirty="0" err="1"/>
              <a:t>Росреестром</a:t>
            </a:r>
            <a:r>
              <a:rPr lang="ru-RU" sz="12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4799" y="2471843"/>
            <a:ext cx="5656552" cy="432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" name="Прямоугольник 7"/>
          <p:cNvSpPr/>
          <p:nvPr/>
        </p:nvSpPr>
        <p:spPr>
          <a:xfrm>
            <a:off x="1054799" y="2928293"/>
            <a:ext cx="5656552" cy="54046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73961" y="4041099"/>
            <a:ext cx="3225882" cy="1015785"/>
          </a:xfrm>
          <a:prstGeom prst="wedgeRoundRectCallout">
            <a:avLst>
              <a:gd name="adj1" fmla="val -55774"/>
              <a:gd name="adj2" fmla="val -10419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Объекты бытового обслуживания, занятые оказанием нескольких видов бытовых услуг, показываются один раз </a:t>
            </a:r>
            <a:br>
              <a:rPr lang="ru-RU" sz="1200" dirty="0"/>
            </a:br>
            <a:r>
              <a:rPr lang="ru-RU" sz="1200" dirty="0"/>
              <a:t>по преобладающему виду услуг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9303" y="3954486"/>
            <a:ext cx="3285690" cy="1189014"/>
          </a:xfrm>
          <a:prstGeom prst="wedgeRoundRectCallout">
            <a:avLst>
              <a:gd name="adj1" fmla="val 52741"/>
              <a:gd name="adj2" fmla="val -909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Учитывается общее число объектов бытового обслуживания населения, находящихся на балансе юридических лиц всех форм собственности, индивидуальных предпринимателей и самозанятых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145824" y="1531484"/>
            <a:ext cx="2132088" cy="776667"/>
          </a:xfrm>
          <a:prstGeom prst="wedgeRoundRectCallout">
            <a:avLst>
              <a:gd name="adj1" fmla="val 87295"/>
              <a:gd name="adj2" fmla="val 4427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Заполняют только муниципальные районы и городские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95013" y="1662545"/>
            <a:ext cx="1070263" cy="68876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997245" cy="936897"/>
          </a:xfrm>
        </p:spPr>
        <p:txBody>
          <a:bodyPr/>
          <a:lstStyle/>
          <a:p>
            <a:r>
              <a:rPr lang="ru-RU" dirty="0"/>
              <a:t>ФОРМА № 1-МО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54799" y="1662545"/>
          <a:ext cx="9110478" cy="835609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89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строки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муниципальному образованию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сельской территории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15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6208"/>
              </p:ext>
            </p:extLst>
          </p:nvPr>
        </p:nvGraphicFramePr>
        <p:xfrm>
          <a:off x="1054799" y="2498154"/>
          <a:ext cx="9110478" cy="3736148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саун,</a:t>
                      </a:r>
                      <a:r>
                        <a:rPr lang="ru-RU" sz="1000" baseline="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 б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ань и душевых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парикмахерские и косметические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фотоателье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ритуальные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24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прочие виды бытовых услуг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9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Число приемных пунктов бытового обслуживания,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 принимающих заказы от населения на оказание услуг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по  ремонту, окраске и пошиву обуви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0879"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по ремонту и пошиву швейных, меховых и кожаных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  изделий, головных уборов и изделий текстильной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  галантереи, ремонту, пошиву и вязанию трикотажных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  изделий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9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по ремонту и техническому обслуживанию бытовой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  радиоэлектронной аппаратуры, бытовых машин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  и приборов и изготовлению металлоизделий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по изготовлению и ремонту мебели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химической чистки и крашения, услуги прачечных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по ремонту и строительству жилья и других построек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фотоателье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ритуальных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прочих видов бытовых услуг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352486" y="1662545"/>
            <a:ext cx="2694980" cy="1371971"/>
          </a:xfrm>
          <a:prstGeom prst="wedgeRoundRectCallout">
            <a:avLst>
              <a:gd name="adj1" fmla="val -36048"/>
              <a:gd name="adj2" fmla="val 70631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Приемные пункты бытового обслуживания населения осуществляют только прием </a:t>
            </a:r>
            <a:br>
              <a:rPr lang="ru-RU" sz="1200" dirty="0"/>
            </a:br>
            <a:r>
              <a:rPr lang="ru-RU" sz="1200" dirty="0"/>
              <a:t>и выдачу заказов населению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799" y="3315752"/>
            <a:ext cx="5655094" cy="432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997245" cy="936897"/>
          </a:xfrm>
        </p:spPr>
        <p:txBody>
          <a:bodyPr/>
          <a:lstStyle/>
          <a:p>
            <a:r>
              <a:rPr lang="ru-RU" dirty="0"/>
              <a:t>ФОРМА № 1-МО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54799" y="1662545"/>
          <a:ext cx="9110478" cy="835609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89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строки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муниципальному образованию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сельской территории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15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75921"/>
              </p:ext>
            </p:extLst>
          </p:nvPr>
        </p:nvGraphicFramePr>
        <p:xfrm>
          <a:off x="1054799" y="2498154"/>
          <a:ext cx="9110479" cy="1474544"/>
        </p:xfrm>
        <a:graphic>
          <a:graphicData uri="http://schemas.openxmlformats.org/drawingml/2006/table">
            <a:tbl>
              <a:tblPr/>
              <a:tblGrid>
                <a:gridCol w="857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477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Спортивные сооружения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3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Число спортивных сооружений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–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 всего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них муниципальные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indent="109855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общего числа спортивных сооружений: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стадионы с трибунами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них муниципальные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плоскостные спортивные сооружения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0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них муниципальные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799" y="2498154"/>
            <a:ext cx="5656552" cy="4175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11264"/>
              </p:ext>
            </p:extLst>
          </p:nvPr>
        </p:nvGraphicFramePr>
        <p:xfrm>
          <a:off x="1054799" y="3972698"/>
          <a:ext cx="9110479" cy="2415051"/>
        </p:xfrm>
        <a:graphic>
          <a:graphicData uri="http://schemas.openxmlformats.org/drawingml/2006/table">
            <a:tbl>
              <a:tblPr/>
              <a:tblGrid>
                <a:gridCol w="85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71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спортивные залы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них муниципальные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78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плавательные бассейны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5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из них муниципальные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Число детско-юношеских спортивных школ </a:t>
                      </a:r>
                      <a:r>
                        <a:rPr lang="ru-RU" sz="1000" baseline="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 </a:t>
                      </a:r>
                    </a:p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(включая филиалы)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из них самостоятельные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95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Численность занимающихся в детско-юношеских спортивных школах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83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Коммунальная сфера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2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Общая протяженность улиц, проездов, набережных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на конец года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2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7" action="ppaction://hlinksldjump"/>
                        </a:rPr>
                        <a:t>Общая протяженность освещенных частей улиц, проездов, набережных на конец года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Скругленная прямоугольная выноска 15"/>
          <p:cNvSpPr/>
          <p:nvPr/>
        </p:nvSpPr>
        <p:spPr>
          <a:xfrm>
            <a:off x="7470298" y="3267908"/>
            <a:ext cx="2694980" cy="1673108"/>
          </a:xfrm>
          <a:prstGeom prst="wedgeRoundRectCallout">
            <a:avLst>
              <a:gd name="adj1" fmla="val -76593"/>
              <a:gd name="adj2" fmla="val 40043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формами № 5-ФК «Сведения по подготовке спортивного резерва» и № 3-АФК «Сведения об адаптивной физической культуре и спорте» (Разрабатываются Минспортом России)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4799" y="4739455"/>
            <a:ext cx="5656552" cy="74894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711351" y="905774"/>
            <a:ext cx="2729938" cy="1304822"/>
          </a:xfrm>
          <a:prstGeom prst="wedgeRoundRectCallout">
            <a:avLst>
              <a:gd name="adj1" fmla="val -50082"/>
              <a:gd name="adj2" fmla="val 72927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формой № 1-ФК «Сведения </a:t>
            </a:r>
            <a:br>
              <a:rPr lang="ru-RU" sz="1200" dirty="0"/>
            </a:br>
            <a:r>
              <a:rPr lang="ru-RU" sz="1200" dirty="0"/>
              <a:t>о физической культуре и спорте» (Разрабатывается Минспортом России)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997245" cy="936897"/>
          </a:xfrm>
        </p:spPr>
        <p:txBody>
          <a:bodyPr/>
          <a:lstStyle/>
          <a:p>
            <a:r>
              <a:rPr lang="ru-RU" dirty="0"/>
              <a:t>ФОРМА № 1-МО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54799" y="1662545"/>
          <a:ext cx="9110478" cy="835609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89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строки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муниципальному образованию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сельской территории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15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68238"/>
              </p:ext>
            </p:extLst>
          </p:nvPr>
        </p:nvGraphicFramePr>
        <p:xfrm>
          <a:off x="1054799" y="2498154"/>
          <a:ext cx="9110479" cy="1032756"/>
        </p:xfrm>
        <a:graphic>
          <a:graphicData uri="http://schemas.openxmlformats.org/drawingml/2006/table">
            <a:tbl>
              <a:tblPr/>
              <a:tblGrid>
                <a:gridCol w="85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71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Вывезено за год твердых коммунальных отходов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тыс м</a:t>
                      </a:r>
                      <a:r>
                        <a:rPr lang="ru-RU" sz="1000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тыс 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1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27330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из них на объекты, используемые для обработки отходов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тыс м</a:t>
                      </a:r>
                      <a:r>
                        <a:rPr lang="ru-RU" sz="1000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6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Одиночное протяжение уличной газовой сети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Количество </a:t>
                      </a: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негазифицированных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 населенных пунктов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439437" y="806494"/>
            <a:ext cx="2704563" cy="1333080"/>
          </a:xfrm>
          <a:prstGeom prst="wedgeRoundRectCallout">
            <a:avLst>
              <a:gd name="adj1" fmla="val -39404"/>
              <a:gd name="adj2" fmla="val 75107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Коэффициент плотности твердых коммунальных отходов, полученный при делении данных </a:t>
            </a:r>
            <a:r>
              <a:rPr lang="ru-RU" sz="1200" dirty="0" smtClean="0"/>
              <a:t>стр.41 на стр.40 </a:t>
            </a:r>
            <a:r>
              <a:rPr lang="ru-RU" sz="1200" dirty="0"/>
              <a:t>и </a:t>
            </a:r>
            <a:r>
              <a:rPr lang="ru-RU" sz="1200" dirty="0" smtClean="0"/>
              <a:t>стр.43 на стр.42, </a:t>
            </a:r>
            <a:r>
              <a:rPr lang="ru-RU" sz="1200" dirty="0"/>
              <a:t>находится в границах </a:t>
            </a:r>
            <a:r>
              <a:rPr lang="ru-RU" sz="1200" u="sng" dirty="0"/>
              <a:t>0,17-0,25 (</a:t>
            </a:r>
            <a:r>
              <a:rPr lang="ru-RU" sz="1200" u="sng" dirty="0" err="1"/>
              <a:t>тыс</a:t>
            </a:r>
            <a:r>
              <a:rPr lang="ru-RU" sz="1200" u="sng" dirty="0"/>
              <a:t> т</a:t>
            </a:r>
            <a:r>
              <a:rPr lang="en-US" sz="1200" u="sng" dirty="0"/>
              <a:t>/</a:t>
            </a:r>
            <a:r>
              <a:rPr lang="ru-RU" sz="1200" u="sng" dirty="0"/>
              <a:t> </a:t>
            </a:r>
            <a:r>
              <a:rPr lang="ru-RU" sz="1200" u="sng" dirty="0" err="1"/>
              <a:t>тыс</a:t>
            </a:r>
            <a:r>
              <a:rPr lang="ru-RU" sz="1200" u="sng" dirty="0"/>
              <a:t> м</a:t>
            </a:r>
            <a:r>
              <a:rPr lang="ru-RU" sz="1200" u="sng" baseline="30000" dirty="0"/>
              <a:t>3</a:t>
            </a:r>
            <a:r>
              <a:rPr lang="ru-RU" sz="1200" u="sng" dirty="0"/>
              <a:t> )</a:t>
            </a:r>
            <a:endParaRPr lang="ru-RU" sz="1200" u="sng" baseline="30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4799" y="2498925"/>
            <a:ext cx="5656552" cy="66925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4479"/>
              </p:ext>
            </p:extLst>
          </p:nvPr>
        </p:nvGraphicFramePr>
        <p:xfrm>
          <a:off x="1054798" y="3519222"/>
          <a:ext cx="9110479" cy="2801784"/>
        </p:xfrm>
        <a:graphic>
          <a:graphicData uri="http://schemas.openxmlformats.org/drawingml/2006/table">
            <a:tbl>
              <a:tblPr/>
              <a:tblGrid>
                <a:gridCol w="857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91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Число источников теплоснабжения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1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из них мощностью до 3 Гкал/ч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Протяженность тепловых и паровых сетей в двухтрубном исчислении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1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в том числе нуждающихся в замене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5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Протяженность тепловых и паровых сетей, которые были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заменены и отремонтированы за отчетный год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7" action="ppaction://hlinksldjump"/>
                        </a:rPr>
                        <a:t>Одиночное протяжение уличной водопроводной  сети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8" action="ppaction://hlinksldjump"/>
                        </a:rPr>
                        <a:t>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1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7" action="ppaction://hlinksldjump"/>
                        </a:rPr>
                        <a:t>в том числе нуждающейся в замене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5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Одиночное протяжение уличной водопроводной сети,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которая заменена и отремонтирована за отчетный год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26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8" action="ppaction://hlinksldjump"/>
                        </a:rPr>
                        <a:t>Количество населенных пунктов, не имеющих водопроводов (отдельных водопроводных сетей)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3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9" action="ppaction://hlinksldjump"/>
                        </a:rPr>
                        <a:t>Одиночное протяжение уличной канализационной сети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10" action="ppaction://hlinksldjump"/>
                        </a:rPr>
                        <a:t>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в том числе нуждающейся в замене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61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Одиночное протяжение уличной канализационной сети, которая 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заменена</a:t>
                      </a:r>
                      <a:r>
                        <a:rPr lang="ru-RU" sz="100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и отремонтирована за отчетный  год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Скругленная прямоугольная выноска 13"/>
          <p:cNvSpPr/>
          <p:nvPr/>
        </p:nvSpPr>
        <p:spPr>
          <a:xfrm>
            <a:off x="6930650" y="2410340"/>
            <a:ext cx="2511021" cy="1096509"/>
          </a:xfrm>
          <a:prstGeom prst="wedgeRoundRectCallout">
            <a:avLst>
              <a:gd name="adj1" fmla="val -57423"/>
              <a:gd name="adj2" fmla="val 74129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формой  федерального статистического наблюдения</a:t>
            </a:r>
          </a:p>
          <a:p>
            <a:pPr algn="ctr"/>
            <a:r>
              <a:rPr lang="ru-RU" sz="1200" dirty="0"/>
              <a:t>№ 1-ТЕП «Сведения </a:t>
            </a:r>
            <a:br>
              <a:rPr lang="ru-RU" sz="1200" dirty="0"/>
            </a:br>
            <a:r>
              <a:rPr lang="ru-RU" sz="1200" dirty="0"/>
              <a:t>о снабжении </a:t>
            </a:r>
            <a:r>
              <a:rPr lang="ru-RU" sz="1200" dirty="0" err="1"/>
              <a:t>теплоэнергией</a:t>
            </a:r>
            <a:r>
              <a:rPr lang="ru-RU" sz="1200" dirty="0"/>
              <a:t>»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431469" y="3954645"/>
            <a:ext cx="2511021" cy="1002905"/>
          </a:xfrm>
          <a:prstGeom prst="wedgeRoundRectCallout">
            <a:avLst>
              <a:gd name="adj1" fmla="val -78066"/>
              <a:gd name="adj2" fmla="val 15043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формой  федерального статистического наблюдения</a:t>
            </a:r>
          </a:p>
          <a:p>
            <a:pPr algn="ctr"/>
            <a:r>
              <a:rPr lang="ru-RU" sz="1200" dirty="0"/>
              <a:t>№ 1-водопровод «Сведения </a:t>
            </a:r>
            <a:br>
              <a:rPr lang="ru-RU" sz="1200" dirty="0"/>
            </a:br>
            <a:r>
              <a:rPr lang="ru-RU" sz="1200" dirty="0"/>
              <a:t>о работе водопровода»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116975" y="5617403"/>
            <a:ext cx="2511021" cy="966178"/>
          </a:xfrm>
          <a:prstGeom prst="wedgeRoundRectCallout">
            <a:avLst>
              <a:gd name="adj1" fmla="val -65220"/>
              <a:gd name="adj2" fmla="val -4897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Заполняется в соответствии </a:t>
            </a:r>
            <a:br>
              <a:rPr lang="ru-RU" sz="1200" dirty="0"/>
            </a:br>
            <a:r>
              <a:rPr lang="ru-RU" sz="1200" dirty="0"/>
              <a:t>с формой  федерального статистического наблюдения</a:t>
            </a:r>
          </a:p>
          <a:p>
            <a:pPr algn="ctr"/>
            <a:r>
              <a:rPr lang="ru-RU" sz="1200" dirty="0"/>
              <a:t>№ 1-канализация «Сведения </a:t>
            </a:r>
            <a:br>
              <a:rPr lang="ru-RU" sz="1200" dirty="0"/>
            </a:br>
            <a:r>
              <a:rPr lang="ru-RU" sz="1200" dirty="0"/>
              <a:t>о работе канализации»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4799" y="3506849"/>
            <a:ext cx="5656552" cy="5927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Прямоугольник 17"/>
          <p:cNvSpPr/>
          <p:nvPr/>
        </p:nvSpPr>
        <p:spPr>
          <a:xfrm>
            <a:off x="1054799" y="4596568"/>
            <a:ext cx="5656552" cy="22013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Прямоугольник 18"/>
          <p:cNvSpPr/>
          <p:nvPr/>
        </p:nvSpPr>
        <p:spPr>
          <a:xfrm>
            <a:off x="1054799" y="5610825"/>
            <a:ext cx="5656552" cy="173864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57971"/>
              </p:ext>
            </p:extLst>
          </p:nvPr>
        </p:nvGraphicFramePr>
        <p:xfrm>
          <a:off x="1054799" y="5272548"/>
          <a:ext cx="9110477" cy="1498600"/>
        </p:xfrm>
        <a:graphic>
          <a:graphicData uri="http://schemas.openxmlformats.org/drawingml/2006/table">
            <a:tbl>
              <a:tblPr/>
              <a:tblGrid>
                <a:gridCol w="2652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9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5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43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Должностное лицо,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ответственное за предоставление административных данных (лицо, уполномоченное предоставлять административные данные от имени респондента)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(должность)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(Ф.И.О.)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(подпись)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___________________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dirty="0">
                          <a:latin typeface="+mn-lt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1000" dirty="0">
                          <a:latin typeface="+mn-lt"/>
                          <a:ea typeface="Times New Roman"/>
                          <a:cs typeface="Arial"/>
                        </a:rPr>
                        <a:t>mail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: _____________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Arial"/>
                        </a:rPr>
                        <a:t>«____» _________20__ год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(номер контактного телефона)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 (дата составления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Arial"/>
                        </a:rPr>
                        <a:t>документа)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997245" cy="936897"/>
          </a:xfrm>
        </p:spPr>
        <p:txBody>
          <a:bodyPr/>
          <a:lstStyle/>
          <a:p>
            <a:r>
              <a:rPr lang="ru-RU" dirty="0"/>
              <a:t>ФОРМА № 1-МО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86474"/>
              </p:ext>
            </p:extLst>
          </p:nvPr>
        </p:nvGraphicFramePr>
        <p:xfrm>
          <a:off x="1054799" y="1679797"/>
          <a:ext cx="9110478" cy="835609"/>
        </p:xfrm>
        <a:graphic>
          <a:graphicData uri="http://schemas.openxmlformats.org/drawingml/2006/table">
            <a:tbl>
              <a:tblPr/>
              <a:tblGrid>
                <a:gridCol w="8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89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строки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b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муниципальному образованию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сельской территории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15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92513"/>
              </p:ext>
            </p:extLst>
          </p:nvPr>
        </p:nvGraphicFramePr>
        <p:xfrm>
          <a:off x="1054799" y="3162528"/>
          <a:ext cx="9110477" cy="2041404"/>
        </p:xfrm>
        <a:graphic>
          <a:graphicData uri="http://schemas.openxmlformats.org/drawingml/2006/table">
            <a:tbl>
              <a:tblPr/>
              <a:tblGrid>
                <a:gridCol w="857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2468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Инвестиции в основной капитал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Инвестиции в основной капитал за счет средств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бюджета муниципального образования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468">
                <a:tc>
                  <a:txBody>
                    <a:bodyPr/>
                    <a:lstStyle/>
                    <a:p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tabLst>
                          <a:tab pos="449580" algn="l"/>
                        </a:tabLst>
                      </a:pPr>
                      <a:endParaRPr lang="en-US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Ввод жилья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Ввод в действие жилых домов на территории  </a:t>
                      </a:r>
                      <a:b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</a:b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муниципального образования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000" baseline="3000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общ пл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6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в том числе индивидуальных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000" baseline="30000" dirty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общ </a:t>
                      </a: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пл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468">
                <a:tc>
                  <a:txBody>
                    <a:bodyPr/>
                    <a:lstStyle/>
                    <a:p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Коллективные средства размещения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5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Число коллективных средств размещения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468">
                <a:tc>
                  <a:txBody>
                    <a:bodyPr/>
                    <a:lstStyle/>
                    <a:p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Почтовая и телефонная связь 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7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Число сельских населенных пунктов, обслуживаемых почтовой связью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9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Число телефонизированных сельских населенных пунктов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7511065" y="4426772"/>
            <a:ext cx="2844795" cy="1459556"/>
          </a:xfrm>
          <a:prstGeom prst="wedgeRoundRectCallout">
            <a:avLst>
              <a:gd name="adj1" fmla="val -78595"/>
              <a:gd name="adj2" fmla="val -50102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 заполнении учитываются соответствующие данные, отраженные в форме федерального статистического наблюдения № 1-КСР «Сведения о деятельности коллективных средств размещения»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800" y="3153730"/>
            <a:ext cx="5656552" cy="5096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1054800" y="3795622"/>
            <a:ext cx="5656552" cy="4780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3" name="Прямоугольник 12"/>
          <p:cNvSpPr/>
          <p:nvPr/>
        </p:nvSpPr>
        <p:spPr>
          <a:xfrm>
            <a:off x="1054800" y="4426772"/>
            <a:ext cx="5656552" cy="30304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96931"/>
              </p:ext>
            </p:extLst>
          </p:nvPr>
        </p:nvGraphicFramePr>
        <p:xfrm>
          <a:off x="1054800" y="2509892"/>
          <a:ext cx="9110479" cy="656002"/>
        </p:xfrm>
        <a:graphic>
          <a:graphicData uri="http://schemas.openxmlformats.org/drawingml/2006/table">
            <a:tbl>
              <a:tblPr/>
              <a:tblGrid>
                <a:gridCol w="857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65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7" action="ppaction://hlinksldjump"/>
                        </a:rPr>
                        <a:t>Количество населенных пунктов, не имеющих канализаций (отдельных канализационных сетей)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ru-RU" sz="1000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023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Организации здравоохранения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7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  <a:hlinkClick r:id="rId8" action="ppaction://hlinksldjump"/>
                        </a:rPr>
                        <a:t>Число лечебно-профилактических организаций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tabLst>
                          <a:tab pos="449580" algn="l"/>
                        </a:tabLst>
                      </a:pPr>
                      <a:r>
                        <a:rPr lang="ru-RU" sz="1000" dirty="0" err="1">
                          <a:latin typeface="+mn-lt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7398923" y="2296503"/>
            <a:ext cx="3387122" cy="1507745"/>
          </a:xfrm>
          <a:prstGeom prst="wedgeRoundRectCallout">
            <a:avLst>
              <a:gd name="adj1" fmla="val -69924"/>
              <a:gd name="adj2" fmla="val 47471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 заполнении учитываются соответствующие данные, отраженные в формах федерального статистического наблюдения № С-1 «Сведения о вводе </a:t>
            </a:r>
            <a:br>
              <a:rPr lang="ru-RU" sz="1200" dirty="0"/>
            </a:br>
            <a:r>
              <a:rPr lang="ru-RU" sz="1200" dirty="0"/>
              <a:t>в эксплуатацию зданий и сооружений» и № ИЖС «Сведения о построенных населением  жилых домах»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20485" y="1679797"/>
            <a:ext cx="2498524" cy="1226354"/>
          </a:xfrm>
          <a:prstGeom prst="wedgeRoundRectCallout">
            <a:avLst>
              <a:gd name="adj1" fmla="val -7544"/>
              <a:gd name="adj2" fmla="val 66793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Отражаются инвестиции </a:t>
            </a:r>
            <a:br>
              <a:rPr lang="ru-RU" sz="1200" dirty="0"/>
            </a:br>
            <a:r>
              <a:rPr lang="ru-RU" sz="1200" dirty="0"/>
              <a:t>в основной капитал, производимые за счет консолидированного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42481" cy="936897"/>
          </a:xfrm>
        </p:spPr>
        <p:txBody>
          <a:bodyPr/>
          <a:lstStyle/>
          <a:p>
            <a:r>
              <a:rPr lang="ru-RU" dirty="0"/>
              <a:t>РАЗМЕЩЕНИЕ ИТОГОВЫХ ДАННЫХ ФОРМЫ № 1-МО </a:t>
            </a:r>
            <a:r>
              <a:rPr lang="en-US" dirty="0"/>
              <a:t>                               </a:t>
            </a:r>
            <a:r>
              <a:rPr lang="ru-RU" dirty="0"/>
              <a:t>НА САЙТЕ КРАСНОДАРСТАТА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00124" y="1473034"/>
            <a:ext cx="10552225" cy="4882648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Сведения по форме № 1-МО ежегодно размещаются в разрезе муниципальных образований на сайте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Краснодарстата</a:t>
            </a:r>
            <a:r>
              <a:rPr lang="ru-RU">
                <a:latin typeface="Arial" pitchFamily="34" charset="0"/>
                <a:cs typeface="Arial" pitchFamily="34" charset="0"/>
              </a:rPr>
              <a:t>    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</a:t>
            </a:r>
            <a:r>
              <a:rPr lang="ru-RU" b="1" dirty="0">
                <a:solidFill>
                  <a:srgbClr val="0070C0"/>
                </a:solidFill>
              </a:rPr>
              <a:t>«Статистика» / «Муниципальная статистика» / «Краснодарский край» / «Основные показатели социально-экономического положения муниципальных образований»</a:t>
            </a:r>
            <a:r>
              <a:rPr lang="en-US" b="1" dirty="0">
                <a:solidFill>
                  <a:srgbClr val="0070C0"/>
                </a:solidFill>
              </a:rPr>
              <a:t> / </a:t>
            </a:r>
            <a:r>
              <a:rPr lang="ru-RU" b="1" dirty="0">
                <a:solidFill>
                  <a:srgbClr val="0070C0"/>
                </a:solidFill>
              </a:rPr>
              <a:t>База данных «Показатели муниципальных образований» (БД ПМО)</a:t>
            </a:r>
          </a:p>
          <a:p>
            <a:r>
              <a:rPr lang="ru-RU" b="1" dirty="0">
                <a:solidFill>
                  <a:srgbClr val="0070C0"/>
                </a:solidFill>
              </a:rPr>
              <a:t>             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t="7692" r="57532" b="9401"/>
          <a:stretch/>
        </p:blipFill>
        <p:spPr bwMode="auto">
          <a:xfrm>
            <a:off x="7165997" y="2667661"/>
            <a:ext cx="3631405" cy="381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16507" t="7122" r="16827" b="38806"/>
          <a:stretch/>
        </p:blipFill>
        <p:spPr bwMode="auto">
          <a:xfrm>
            <a:off x="1097945" y="2964502"/>
            <a:ext cx="5716921" cy="313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16201" y="4664564"/>
            <a:ext cx="1828800" cy="334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05806" y="4664564"/>
            <a:ext cx="1111742" cy="33485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</p:spPr>
        <p:txBody>
          <a:bodyPr/>
          <a:lstStyle/>
          <a:p>
            <a:r>
              <a:rPr lang="ru-RU" dirty="0"/>
              <a:t>Контроль 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42481" cy="936897"/>
          </a:xfrm>
        </p:spPr>
        <p:txBody>
          <a:bodyPr/>
          <a:lstStyle/>
          <a:p>
            <a:r>
              <a:rPr lang="ru-RU" sz="2000" dirty="0"/>
              <a:t>КОНТРОЛЬ СТРОК ФОРМЫ ФЕДЕРАЛЬНОГО СТАТИСТИЧЕСКОГО НАБЛЮДЕНИЯ № 1-МО «СВЕДЕНИЯ ОБ ОБЪЕКТАХ ИНФРАСТРУКТУРЫ МУНИЦИПАЛЬНОГО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Гр. 4 ≥ гр. 5 (для всех строк)</a:t>
            </a:r>
          </a:p>
          <a:p>
            <a:endParaRPr lang="ru-RU" b="1" dirty="0"/>
          </a:p>
          <a:p>
            <a:r>
              <a:rPr lang="ru-RU" b="1" dirty="0"/>
              <a:t>Территория</a:t>
            </a:r>
            <a:endParaRPr lang="ru-RU" dirty="0"/>
          </a:p>
          <a:p>
            <a:r>
              <a:rPr lang="ru-RU" dirty="0"/>
              <a:t>Строка 1 гр. 4 &gt; 0</a:t>
            </a:r>
          </a:p>
          <a:p>
            <a:r>
              <a:rPr lang="ru-RU" dirty="0"/>
              <a:t>Строка 1 гр. 5 ≥ 0 (тип муниципального образования 13)</a:t>
            </a:r>
          </a:p>
          <a:p>
            <a:endParaRPr lang="ru-RU" b="1" dirty="0"/>
          </a:p>
          <a:p>
            <a:r>
              <a:rPr lang="ru-RU" b="1" dirty="0"/>
              <a:t>Объекты бытового обслуживания</a:t>
            </a:r>
            <a:endParaRPr lang="ru-RU" dirty="0"/>
          </a:p>
          <a:p>
            <a:r>
              <a:rPr lang="ru-RU" dirty="0"/>
              <a:t>Строка 2 = сумме строк 3 </a:t>
            </a:r>
            <a:r>
              <a:rPr lang="ru-RU" b="1" dirty="0"/>
              <a:t>–</a:t>
            </a:r>
            <a:r>
              <a:rPr lang="ru-RU" dirty="0"/>
              <a:t> 14</a:t>
            </a:r>
          </a:p>
          <a:p>
            <a:r>
              <a:rPr lang="ru-RU" dirty="0"/>
              <a:t>Строка 15 = сумме строк 16 </a:t>
            </a:r>
            <a:r>
              <a:rPr lang="ru-RU" b="1" dirty="0"/>
              <a:t>–</a:t>
            </a:r>
            <a:r>
              <a:rPr lang="ru-RU" dirty="0"/>
              <a:t> 24</a:t>
            </a:r>
          </a:p>
          <a:p>
            <a:endParaRPr lang="ru-RU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42481" cy="936897"/>
          </a:xfrm>
        </p:spPr>
        <p:txBody>
          <a:bodyPr/>
          <a:lstStyle/>
          <a:p>
            <a:r>
              <a:rPr lang="ru-RU" sz="2000" dirty="0"/>
              <a:t>КОНТРОЛЬ СТРОК ФОРМЫ ФЕДЕРАЛЬНОГО СТАТИСТИЧЕСКОГО НАБЛЮДЕНИЯ № 1-МО «СВЕДЕНИЯ ОБ ОБЪЕКТАХ ИНФРАСТРУКТУРЫ МУНИЦИПАЛЬНОГО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/>
              <a:t>Спортивные сооружения</a:t>
            </a:r>
            <a:endParaRPr lang="ru-RU" dirty="0"/>
          </a:p>
          <a:p>
            <a:r>
              <a:rPr lang="ru-RU" dirty="0"/>
              <a:t>Строка 25 ≥ строке 26</a:t>
            </a:r>
          </a:p>
          <a:p>
            <a:r>
              <a:rPr lang="ru-RU" dirty="0"/>
              <a:t>Строка 25 ≥ сумме строк 27, 29, 31, 33</a:t>
            </a:r>
          </a:p>
          <a:p>
            <a:r>
              <a:rPr lang="ru-RU" dirty="0"/>
              <a:t>Строка 26 ≥ сумме строк 28, 30, 32, 34</a:t>
            </a:r>
          </a:p>
          <a:p>
            <a:r>
              <a:rPr lang="ru-RU" dirty="0"/>
              <a:t>Строка 27 ≥ строке 28</a:t>
            </a:r>
          </a:p>
          <a:p>
            <a:r>
              <a:rPr lang="ru-RU" dirty="0"/>
              <a:t>Строка 29 ≥ строке 30</a:t>
            </a:r>
          </a:p>
          <a:p>
            <a:r>
              <a:rPr lang="ru-RU" dirty="0"/>
              <a:t>Строка 31 ≥ строке 32</a:t>
            </a:r>
          </a:p>
          <a:p>
            <a:r>
              <a:rPr lang="ru-RU" dirty="0"/>
              <a:t>Строка 33 ≥ строке 34</a:t>
            </a:r>
          </a:p>
          <a:p>
            <a:r>
              <a:rPr lang="ru-RU" dirty="0"/>
              <a:t>Строка 35 ≥ строке 36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161979" cy="936897"/>
          </a:xfrm>
        </p:spPr>
        <p:txBody>
          <a:bodyPr/>
          <a:lstStyle/>
          <a:p>
            <a:r>
              <a:rPr lang="ru-RU" dirty="0"/>
              <a:t>ФОРМА № 1-МО ЗА 2022 ГОД</a:t>
            </a:r>
          </a:p>
          <a:p>
            <a:r>
              <a:rPr lang="ru-RU" sz="2000" dirty="0"/>
              <a:t>ПРИКАЗ РОССТАТА ОТ 29.07.2022 № 531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000" dirty="0"/>
              <a:t> </a:t>
            </a:r>
            <a:r>
              <a:rPr lang="ru-RU" sz="2000" dirty="0"/>
              <a:t>Органы местного самоуправления муниципальных образований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000" dirty="0"/>
              <a:t> </a:t>
            </a:r>
            <a:r>
              <a:rPr lang="ru-RU" sz="2000" dirty="0"/>
              <a:t>с 20 апреля </a:t>
            </a:r>
            <a:br>
              <a:rPr lang="ru-RU" sz="2000" dirty="0"/>
            </a:br>
            <a:r>
              <a:rPr lang="ru-RU" sz="2000" dirty="0"/>
              <a:t>по 1 июня </a:t>
            </a:r>
            <a:br>
              <a:rPr lang="ru-RU" sz="2000" dirty="0"/>
            </a:br>
            <a:r>
              <a:rPr lang="ru-RU" sz="2000" dirty="0" smtClean="0"/>
              <a:t>2023 </a:t>
            </a:r>
            <a:r>
              <a:rPr lang="ru-RU" sz="2000" dirty="0"/>
              <a:t>года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2000" dirty="0"/>
              <a:t> </a:t>
            </a:r>
            <a:r>
              <a:rPr lang="ru-RU" sz="2000" dirty="0"/>
              <a:t>В электронном виде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000" dirty="0"/>
              <a:t>РЕСПОНДЕНТЫ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730865" y="2231357"/>
            <a:ext cx="2960421" cy="595088"/>
          </a:xfrm>
        </p:spPr>
        <p:txBody>
          <a:bodyPr/>
          <a:lstStyle/>
          <a:p>
            <a:r>
              <a:rPr lang="ru-RU" sz="2000" dirty="0"/>
              <a:t>СРОК ПРЕДСТАВЛЕНИЯ ФОРМЫ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000" dirty="0"/>
              <a:t>ФОРМА ПРЕДСТАВЛЕНИЯ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26" y="4379976"/>
            <a:ext cx="1150475" cy="11504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11" y="4379976"/>
            <a:ext cx="1045383" cy="10453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78" y="4504056"/>
            <a:ext cx="924323" cy="9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42481" cy="936897"/>
          </a:xfrm>
        </p:spPr>
        <p:txBody>
          <a:bodyPr/>
          <a:lstStyle/>
          <a:p>
            <a:r>
              <a:rPr lang="ru-RU" sz="2000" dirty="0"/>
              <a:t>КОНТРОЛЬ СТРОК ФОРМЫ ФЕДЕРАЛЬНОГО СТАТИСТИЧЕСКОГО НАБЛЮДЕНИЯ № 1-МО «СВЕДЕНИЯ ОБ ОБЪЕКТАХ ИНФРАСТРУКТУРЫ МУНИЦИПАЛЬНОГО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8310783" cy="4893992"/>
          </a:xfrm>
        </p:spPr>
        <p:txBody>
          <a:bodyPr/>
          <a:lstStyle/>
          <a:p>
            <a:r>
              <a:rPr lang="ru-RU" b="1" dirty="0"/>
              <a:t>Коммунальная сфера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Строка 38 ≥ строке 39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строка 40 ˃ 0, то строка 41 ˃ 0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строка 42 ˃ 0, то строка 43 ˃ 0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40 ≥ строке 42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строка 42 &gt; 0, то строка 40 &gt; 0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41 ≥ строке 43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строка 43 &gt; 0, то строка</a:t>
            </a:r>
            <a:r>
              <a:rPr lang="ru-RU" strike="sngStrike" dirty="0"/>
              <a:t> </a:t>
            </a:r>
            <a:r>
              <a:rPr lang="ru-RU" dirty="0"/>
              <a:t>41&gt; 0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46 ≥ строке 47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строка 48 ˃ 0, то строка 46 &gt; 0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48 ≥ строке 49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48 ≥ строке 50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51 ≥ строке 52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51 ≥ строке 53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55 ≥ строке 56</a:t>
            </a:r>
          </a:p>
          <a:p>
            <a:pPr>
              <a:spcBef>
                <a:spcPts val="600"/>
              </a:spcBef>
            </a:pPr>
            <a:r>
              <a:rPr lang="ru-RU" dirty="0"/>
              <a:t>Строка 55 ≥ строке 57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642481" cy="936897"/>
          </a:xfrm>
        </p:spPr>
        <p:txBody>
          <a:bodyPr/>
          <a:lstStyle/>
          <a:p>
            <a:r>
              <a:rPr lang="ru-RU" sz="2000" dirty="0"/>
              <a:t>КОНТРОЛЬ СТРОК ФОРМЫ ФЕДЕРАЛЬНОГО СТАТИСТИЧЕСКОГО НАБЛЮДЕНИЯ № 1-МО «СВЕДЕНИЯ ОБ ОБЪЕКТАХ ИНФРАСТРУКТУРЫ МУНИЦИПАЛЬНОГО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/>
              <a:t>Ввод жилья</a:t>
            </a:r>
            <a:endParaRPr lang="ru-RU" dirty="0"/>
          </a:p>
          <a:p>
            <a:r>
              <a:rPr lang="ru-RU" dirty="0"/>
              <a:t>Строка 61 ≥ строке 62</a:t>
            </a:r>
          </a:p>
          <a:p>
            <a:r>
              <a:rPr lang="ru-RU" dirty="0"/>
              <a:t>Если строка 62 &gt; 0, то строка 61 &gt; 0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50" y="2442504"/>
            <a:ext cx="1871804" cy="2195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/>
        </p:nvSpPr>
        <p:spPr>
          <a:xfrm>
            <a:off x="3113313" y="3145530"/>
            <a:ext cx="84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  <a:p>
            <a:pPr>
              <a:lnSpc>
                <a:spcPct val="100000"/>
              </a:lnSpc>
            </a:pP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1630" y="5293217"/>
            <a:ext cx="6824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Отдел сводных статистических работ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общественных связей</a:t>
            </a:r>
          </a:p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тел.: +7(861) 262-45-97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457910" cy="936897"/>
          </a:xfrm>
        </p:spPr>
        <p:txBody>
          <a:bodyPr/>
          <a:lstStyle/>
          <a:p>
            <a:r>
              <a:rPr lang="ru-RU" dirty="0"/>
              <a:t>ТЕРРИТОРИЯ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1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В </a:t>
            </a:r>
            <a:r>
              <a:rPr lang="ru-RU" b="1" dirty="0"/>
              <a:t>строке 1 </a:t>
            </a:r>
            <a:r>
              <a:rPr lang="ru-RU" dirty="0"/>
              <a:t>показывается общая площадь земель муниципального образования (в соответствии с формой № 22-2 «Сведения о наличии и распределении земель по категориям и угодьям», разрабатываемой </a:t>
            </a:r>
            <a:r>
              <a:rPr lang="ru-RU" dirty="0" err="1"/>
              <a:t>Росреестром</a:t>
            </a:r>
            <a:r>
              <a:rPr lang="ru-RU" dirty="0"/>
              <a:t>).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В этот показатель включаются земли и водные объекты, расположенные в пределах официально утвержденной черты муниципального образования, а при отсутствии официально утвержденной черты – в фактически числящихся границах на конец отчетного года. Здесь же учитываются и земли, изъятые из непосредственного ведения муниципального образования (военные городки, полигоны, полосы отчуждения железных дорог и так далее).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ОБЪЕКТЫ БЫТОВОГО ОБСЛУЖИВАНИЯ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just"/>
            <a:r>
              <a:rPr lang="ru-RU" b="1" dirty="0"/>
              <a:t>Используемые в настоящей форме определения объектов бытового обслуживания приведены на основе ГОСТ Р 57137-2016 «Бытовое обслуживание населения. Термины и определения».</a:t>
            </a:r>
          </a:p>
          <a:p>
            <a:endParaRPr lang="ru-RU" b="1" dirty="0"/>
          </a:p>
          <a:p>
            <a:pPr algn="ctr"/>
            <a:r>
              <a:rPr lang="ru-RU" b="1" dirty="0"/>
              <a:t>СТРОКА 2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В </a:t>
            </a:r>
            <a:r>
              <a:rPr lang="ru-RU" b="1" dirty="0"/>
              <a:t>строке 2</a:t>
            </a:r>
            <a:r>
              <a:rPr lang="ru-RU" dirty="0"/>
              <a:t> показывается общее число действующих по состоянию на 31 декабря отчетного года на территории муниципального образования объектов бытового обслуживания населения, находящихся в собственности </a:t>
            </a:r>
            <a:br>
              <a:rPr lang="ru-RU" dirty="0"/>
            </a:br>
            <a:r>
              <a:rPr lang="ru-RU" dirty="0"/>
              <a:t>(на балансе) юридических лиц всех форм собственности, индивидуальных предпринимателей и самозанятых, оказывающих услуги на собственных или арендованных площадях, а также на площадях заказчика.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К объектам бытового обслуживания населения относятся предприятия (организации) бытового обслуживания; специально оборудованные помещения (их части), предназначенные для оказания услуг населению </a:t>
            </a:r>
            <a:br>
              <a:rPr lang="ru-RU" dirty="0"/>
            </a:br>
            <a:r>
              <a:rPr lang="ru-RU" dirty="0"/>
              <a:t>и обеспеченные необходимым оборудованием (например, ателье, мастерские, павильоны, салоны).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Строка 2 </a:t>
            </a:r>
            <a:r>
              <a:rPr lang="ru-RU" dirty="0"/>
              <a:t>равна сумме строк 3 – 14. </a:t>
            </a:r>
          </a:p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ОБЪЕКТЫ БЫТОВОГО ОБСЛУЖИВАНИЯ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473034"/>
            <a:ext cx="10861318" cy="4668570"/>
          </a:xfrm>
        </p:spPr>
        <p:txBody>
          <a:bodyPr/>
          <a:lstStyle/>
          <a:p>
            <a:pPr algn="ctr"/>
            <a:r>
              <a:rPr lang="ru-RU" b="1" dirty="0"/>
              <a:t>СТРОКИ 3-14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строках </a:t>
            </a:r>
            <a:r>
              <a:rPr lang="ru-RU" b="1" dirty="0"/>
              <a:t>3 </a:t>
            </a:r>
            <a:r>
              <a:rPr lang="ru-RU" dirty="0"/>
              <a:t>–</a:t>
            </a:r>
            <a:r>
              <a:rPr lang="ru-RU" b="1" dirty="0"/>
              <a:t> 14</a:t>
            </a:r>
            <a:r>
              <a:rPr lang="ru-RU" dirty="0"/>
              <a:t> общее число объектов бытового обслуживания и общее число приемных пунктов бытового обслуживания распределяется по видам оказываемых бытовых услуг в соответствии с перечнем платных услуг населению на основе Общероссийского классификатора продукции по видам экономической деятельности (ОКПД2) ОК 034-2014 (КПЕС 2008), утвержденным приказом Росстата от 17 декабря 2021 г. № 927.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Ателье (мастерская, салон), занятое оказанием нескольких видов бытовых услуг, например банных и парикмахерских, показывается один раз по преобладающему виду услуг (по объему оказанных услуг населению в денежном выражении).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многопрофильном предприятии (доме, комбинате) бытового обслуживания каждое ателье (мастерская, салон, павильон) учитывается самостоятельно. 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случае, когда на одной и той же площади оказанием разных или однородных услуг на специально оборудованных местах занимаются несколько индивидуальных предпринимателей или </a:t>
            </a:r>
            <a:r>
              <a:rPr lang="ru-RU" dirty="0" err="1"/>
              <a:t>самозанятых</a:t>
            </a:r>
            <a:r>
              <a:rPr lang="ru-RU" dirty="0"/>
              <a:t>, число объектов бытового обслуживания определяется  по числу индивидуальных предпринимателей или </a:t>
            </a:r>
            <a:r>
              <a:rPr lang="ru-RU" dirty="0" err="1"/>
              <a:t>самозанятых</a:t>
            </a:r>
            <a:r>
              <a:rPr lang="ru-RU" dirty="0"/>
              <a:t>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10</a:t>
            </a:r>
            <a:r>
              <a:rPr lang="ru-RU" dirty="0"/>
              <a:t> учитываются общедоступные сауны, бани и душевые.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11</a:t>
            </a:r>
            <a:r>
              <a:rPr lang="ru-RU" dirty="0"/>
              <a:t> учитываются объекты бытового обслуживания, оказывающие услуги парикмахерских, косметические услуги </a:t>
            </a:r>
            <a:br>
              <a:rPr lang="ru-RU" dirty="0"/>
            </a:br>
            <a:r>
              <a:rPr lang="ru-RU" dirty="0"/>
              <a:t>по уходу за кожей лица и тела, услуги маникюра и педикюра.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12</a:t>
            </a:r>
            <a:r>
              <a:rPr lang="ru-RU" dirty="0"/>
              <a:t> учитываются объекты бытового обслуживания, оказывающие услуги фотоателье, фотолабораторий (фотоуслуги), фото- и видеосъемки событий.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14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 услуги справочно-информационной службы по выдаче справок. 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6220741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ОБЪЕКТЫ БЫТОВОГО ОБСЛУЖИВАНИЯ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473034"/>
            <a:ext cx="10796924" cy="4668570"/>
          </a:xfrm>
        </p:spPr>
        <p:txBody>
          <a:bodyPr/>
          <a:lstStyle/>
          <a:p>
            <a:pPr algn="ctr"/>
            <a:r>
              <a:rPr lang="ru-RU" b="1" dirty="0"/>
              <a:t>СТРОКИ 3-14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строках </a:t>
            </a:r>
            <a:r>
              <a:rPr lang="ru-RU" b="1" dirty="0"/>
              <a:t>3 </a:t>
            </a:r>
            <a:r>
              <a:rPr lang="ru-RU" dirty="0"/>
              <a:t>–</a:t>
            </a:r>
            <a:r>
              <a:rPr lang="ru-RU" b="1" dirty="0"/>
              <a:t> 14</a:t>
            </a:r>
            <a:r>
              <a:rPr lang="ru-RU" dirty="0"/>
              <a:t> общее число объектов бытового обслуживания </a:t>
            </a:r>
            <a:r>
              <a:rPr lang="ru-RU" dirty="0" smtClean="0"/>
              <a:t>распределяется </a:t>
            </a:r>
            <a:r>
              <a:rPr lang="ru-RU" dirty="0"/>
              <a:t>по видам оказываемых бытовых услуг в соответствии с перечнем платных услуг населению на основе Общероссийского классификатора продукции по видам экономической деятельности (ОКПД2) ОК 034-2014 (КПЕС 2008), утвержденным приказом Росстата от 17 декабря 2021 г. № 927.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Ателье (мастерская, салон), занятое оказанием нескольких видов бытовых услуг, например банных и парикмахерских, показывается один раз по преобладающему виду услуг (по объему оказанных услуг населению в денежном выражении).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многопрофильном предприятии (доме, комбинате) бытового обслуживания каждое ателье (мастерская, салон, павильон) учитывается самостоятельно. 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случае, когда на одной и той же площади оказанием разных или однородных услуг на специально оборудованных местах занимаются несколько индивидуальных предпринимателей или </a:t>
            </a:r>
            <a:r>
              <a:rPr lang="ru-RU" dirty="0" err="1"/>
              <a:t>самозанятых</a:t>
            </a:r>
            <a:r>
              <a:rPr lang="ru-RU" dirty="0"/>
              <a:t>, число объектов бытового обслуживания определяется  по числу индивидуальных предпринимателей или </a:t>
            </a:r>
            <a:r>
              <a:rPr lang="ru-RU" dirty="0" err="1"/>
              <a:t>самозанятых</a:t>
            </a:r>
            <a:r>
              <a:rPr lang="ru-RU" dirty="0"/>
              <a:t>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10</a:t>
            </a:r>
            <a:r>
              <a:rPr lang="ru-RU" dirty="0"/>
              <a:t> учитываются общедоступные сауны, бани и душевые.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11</a:t>
            </a:r>
            <a:r>
              <a:rPr lang="ru-RU" dirty="0"/>
              <a:t> учитываются объекты бытового обслуживания, оказывающие услуги парикмахерских, косметические услуги </a:t>
            </a:r>
            <a:br>
              <a:rPr lang="ru-RU" dirty="0"/>
            </a:br>
            <a:r>
              <a:rPr lang="ru-RU" dirty="0"/>
              <a:t>по уходу за кожей лица и тела, услуги маникюра и педикюра.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12</a:t>
            </a:r>
            <a:r>
              <a:rPr lang="ru-RU" dirty="0"/>
              <a:t> учитываются объекты бытового обслуживания, оказывающие услуги фотоателье, фотолабораторий (фотоуслуги), фото- и видеосъемки событий.</a:t>
            </a:r>
          </a:p>
          <a:p>
            <a:pPr algn="just">
              <a:spcBef>
                <a:spcPts val="700"/>
              </a:spcBef>
            </a:pPr>
            <a:r>
              <a:rPr lang="ru-RU" dirty="0"/>
              <a:t>В строке </a:t>
            </a:r>
            <a:r>
              <a:rPr lang="ru-RU" b="1" dirty="0"/>
              <a:t>14 </a:t>
            </a:r>
            <a:r>
              <a:rPr lang="ru-RU" dirty="0"/>
              <a:t>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</a:t>
            </a:r>
            <a:br>
              <a:rPr lang="ru-RU" dirty="0"/>
            </a:br>
            <a:r>
              <a:rPr lang="ru-RU" dirty="0"/>
              <a:t>и текстильных изделий; распиловке древесины; переплетные, брошюровочные, окантовочные, картонажные работы; услуги </a:t>
            </a:r>
            <a:br>
              <a:rPr lang="ru-RU" dirty="0"/>
            </a:br>
            <a:r>
              <a:rPr lang="ru-RU" dirty="0"/>
              <a:t>по общей уборке жилых домов и квартир;  услуги справочно-информационной службы по выдаче справок. 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6220741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ОБЪЕКТЫ БЫТОВОГО ОБСЛУЖИВАНИЯ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16-24</a:t>
            </a:r>
          </a:p>
          <a:p>
            <a:pPr algn="just"/>
            <a:r>
              <a:rPr lang="ru-RU" dirty="0" smtClean="0"/>
              <a:t>В строках </a:t>
            </a:r>
            <a:r>
              <a:rPr lang="ru-RU" b="1" dirty="0" smtClean="0"/>
              <a:t>16 </a:t>
            </a:r>
            <a:r>
              <a:rPr lang="ru-RU" dirty="0" smtClean="0"/>
              <a:t>–</a:t>
            </a:r>
            <a:r>
              <a:rPr lang="ru-RU" b="1" dirty="0" smtClean="0"/>
              <a:t> 24</a:t>
            </a:r>
            <a:r>
              <a:rPr lang="ru-RU" dirty="0"/>
              <a:t> </a:t>
            </a:r>
            <a:r>
              <a:rPr lang="ru-RU" dirty="0" smtClean="0"/>
              <a:t>общее </a:t>
            </a:r>
            <a:r>
              <a:rPr lang="ru-RU" dirty="0"/>
              <a:t>число приемных пунктов бытового обслуживания распределяется по видам оказываемых бытовых услуг в соответствии с перечнем платных услуг населению на основе Общероссийского классификатора продукции по видам экономической деятельности (ОКПД2) ОК 034-2014 (КПЕС 2008), утвержденным приказом Росстата от 17 декабря 2021 г. № 927.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/>
              <a:t>строке 24</a:t>
            </a:r>
            <a:r>
              <a:rPr lang="ru-RU" dirty="0"/>
              <a:t> учитываются объекты бытового обслуживания, оказывающие населению услуги по переработке сельскохозяйственной продукции; граверные работы по металлу, стеклу, фарфору, дереву, керамике; окраске тканей и текстильных изделий; распиловке древесины; переплетные, брошюровочные, окантовочные, картонажные работы; услуги по общей уборке жилых домов и квартир;  услуги справочно-информационной службы по выдаче справок. </a:t>
            </a:r>
          </a:p>
          <a:p>
            <a:pPr algn="just"/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ОБЪЕКТЫ БЫТОВОГО ОБСЛУЖИВАНИЯ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15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15 </a:t>
            </a:r>
            <a:r>
              <a:rPr lang="ru-RU" dirty="0"/>
              <a:t>учитываются все приемные пункты бытового обслуживания населения, осуществляющие прием </a:t>
            </a:r>
            <a:br>
              <a:rPr lang="ru-RU" dirty="0"/>
            </a:br>
            <a:r>
              <a:rPr lang="ru-RU" dirty="0"/>
              <a:t>и выдачу заказов населению, расположенные на отдельных от ателье (мастерской, салона) площадях </a:t>
            </a:r>
            <a:br>
              <a:rPr lang="ru-RU" dirty="0"/>
            </a:br>
            <a:r>
              <a:rPr lang="ru-RU" dirty="0"/>
              <a:t>и действующие по состоянию на 31 декабря отчетного года. </a:t>
            </a:r>
          </a:p>
          <a:p>
            <a:pPr algn="just"/>
            <a:r>
              <a:rPr lang="ru-RU" dirty="0"/>
              <a:t>При этом необходимо обратить внимание на то, чтобы приемные пункты, расположенные на арендуемых площадях, не были учтены дважды. В случае, когда один и тот же приемщик принимает заказы по нескольким видам бытовых услуг, учитывать приемный пункт следует один раз по преобладающему виду услуг (по объему оказанных услуг населению в денежном выражении). </a:t>
            </a:r>
          </a:p>
          <a:p>
            <a:pPr algn="just"/>
            <a:r>
              <a:rPr lang="ru-RU" b="1" dirty="0"/>
              <a:t>Строка 15 </a:t>
            </a:r>
            <a:r>
              <a:rPr lang="ru-RU" dirty="0"/>
              <a:t>равна сумме строк 16 – 24. </a:t>
            </a:r>
          </a:p>
          <a:p>
            <a:pPr algn="just"/>
            <a:r>
              <a:rPr lang="ru-RU" dirty="0"/>
              <a:t>В число приемных пунктов включаются также передвижные приемные пункты, осуществляющие прием и выдачу заказов в населенных пунктах по утвержденному графику работы. </a:t>
            </a:r>
          </a:p>
          <a:p>
            <a:pPr algn="just"/>
            <a:r>
              <a:rPr lang="ru-RU" dirty="0"/>
              <a:t>Передвижной приемный пункт бытового обслуживания – транспортное средство, оборудованное и используемое только для приема и транспортирования в бытовом обслуживании определенных видов изделий или для оказания бытовых услуг. </a:t>
            </a:r>
          </a:p>
          <a:p>
            <a:pPr algn="just"/>
            <a:r>
              <a:rPr lang="ru-RU" dirty="0"/>
              <a:t>Если в течение года не было ни одного дня работы передвижного приемного пункта, то этот пункт учету </a:t>
            </a:r>
            <a:br>
              <a:rPr lang="ru-RU" dirty="0"/>
            </a:br>
            <a:r>
              <a:rPr lang="ru-RU" dirty="0"/>
              <a:t>не подлежит. В число передвижных приемных пунктов не включаются автомашины, предназначенные только </a:t>
            </a:r>
            <a:br>
              <a:rPr lang="ru-RU" dirty="0"/>
            </a:br>
            <a:r>
              <a:rPr lang="ru-RU" dirty="0"/>
              <a:t>для доставки на дом населению заказов по стирке белья, химической чистке и крашению вещей, ремонту бытовых машин и приборов, готовых изделий.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СПОРТИВНЫЕ СООРУЖЕНИЯ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just"/>
            <a:r>
              <a:rPr lang="ru-RU" dirty="0"/>
              <a:t>Данные о числе спортивных сооружений </a:t>
            </a:r>
            <a:r>
              <a:rPr lang="ru-RU" b="1" dirty="0"/>
              <a:t>(строки 25 – 34)</a:t>
            </a:r>
            <a:r>
              <a:rPr lang="ru-RU" dirty="0"/>
              <a:t> заполняется</a:t>
            </a:r>
            <a:r>
              <a:rPr lang="en-US" dirty="0"/>
              <a:t> </a:t>
            </a:r>
            <a:r>
              <a:rPr lang="ru-RU" dirty="0"/>
              <a:t>в соответствии с формой федерального статистического наблюдения № 1-ФК «Сведения</a:t>
            </a:r>
            <a:r>
              <a:rPr lang="en-US" dirty="0"/>
              <a:t> </a:t>
            </a:r>
            <a:r>
              <a:rPr lang="ru-RU" dirty="0"/>
              <a:t>о физической культуре и спорте», разрабатываемой Минспортом России. </a:t>
            </a:r>
          </a:p>
          <a:p>
            <a:pPr algn="ctr"/>
            <a:r>
              <a:rPr lang="ru-RU" b="1" dirty="0"/>
              <a:t>СТРОКА 25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25 </a:t>
            </a:r>
            <a:r>
              <a:rPr lang="ru-RU" dirty="0"/>
              <a:t>учету подлежат спортивные сооружения с учетом городской и рекреационной инфраструктуры, приспособленной для занятий физической культурой и спортом, всех форм собственности, независимо </a:t>
            </a:r>
            <a:br>
              <a:rPr lang="ru-RU" dirty="0"/>
            </a:br>
            <a:r>
              <a:rPr lang="ru-RU" dirty="0"/>
              <a:t>от их организационно-правовой формы, предназначенные для учебно-тренировочных занятий и физкультурно-оздоровительных, спортивных мероприятий, как действующие, так и находящиеся на реконструкции и капитальном ремонте, отдельно стоящие или входящие в состав комплексных сооружений, отвечающие правилам соревнований по видам спорта, имеющие паспорта или учетные карточки (плоскостные спортивные сооружения), зарегистрированные в установленном порядке. </a:t>
            </a:r>
          </a:p>
          <a:p>
            <a:pPr algn="just"/>
            <a:r>
              <a:rPr lang="ru-RU" dirty="0"/>
              <a:t>Кроме того, необходимо учитывать спортивные залы (площадки) общеобразовательных школ, средних и высших учебных заведений.</a:t>
            </a:r>
          </a:p>
          <a:p>
            <a:pPr algn="just"/>
            <a:r>
              <a:rPr lang="ru-RU" dirty="0"/>
              <a:t>Спортивные сооружения учитываются по месту их фактического расположения.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37981" t="12251" r="15866" b="14528"/>
          <a:stretch/>
        </p:blipFill>
        <p:spPr bwMode="auto">
          <a:xfrm>
            <a:off x="1857752" y="2479329"/>
            <a:ext cx="4391271" cy="387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0918087" cy="936897"/>
          </a:xfrm>
        </p:spPr>
        <p:txBody>
          <a:bodyPr/>
          <a:lstStyle/>
          <a:p>
            <a:r>
              <a:rPr lang="ru-RU" dirty="0"/>
              <a:t>СВЕДЕНИЯ ОБ ОБЪЕКТАХ ИНФРАСТРУКТУРЫ МУНИЦИПАЛЬНОГО ОБРАЗОВАНИЯ - ФОРМА № 1-МО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659543" cy="93733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Ознакомиться с бланком и шаблоном формы № 1-МО можно на официальном сайте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Краснодарстата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разделе </a:t>
            </a:r>
            <a:r>
              <a:rPr lang="ru-RU" b="1" dirty="0">
                <a:solidFill>
                  <a:srgbClr val="0070C0"/>
                </a:solidFill>
              </a:rPr>
              <a:t>«Респондентам» / «Формы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федерального</a:t>
            </a:r>
            <a:r>
              <a:rPr lang="ru-RU" b="1" dirty="0">
                <a:solidFill>
                  <a:srgbClr val="0070C0"/>
                </a:solidFill>
              </a:rPr>
              <a:t> статистического наблюдения и формы бухгалтерской (финансовой) отчетности»/ «Альбом форм федерального статистического наблюдения»</a:t>
            </a:r>
            <a:r>
              <a:rPr lang="en-US" b="1" dirty="0">
                <a:solidFill>
                  <a:srgbClr val="0070C0"/>
                </a:solidFill>
              </a:rPr>
              <a:t>/ </a:t>
            </a:r>
            <a:r>
              <a:rPr lang="ru-RU" b="1" dirty="0">
                <a:solidFill>
                  <a:srgbClr val="0070C0"/>
                </a:solidFill>
              </a:rPr>
              <a:t>«Форма № 1-МО»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3"/>
          </p:cNvPr>
          <p:cNvSpPr/>
          <p:nvPr/>
        </p:nvSpPr>
        <p:spPr>
          <a:xfrm>
            <a:off x="3430298" y="4221113"/>
            <a:ext cx="491907" cy="28500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1518" y="4045820"/>
            <a:ext cx="469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Шаблон в электронном виде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можно скачать здесь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834130" y="4221113"/>
            <a:ext cx="617517" cy="2850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СПОРТИВНЫЕ СООРУЖЕНИЯ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27, 29, 31, 33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27</a:t>
            </a:r>
            <a:r>
              <a:rPr lang="ru-RU" dirty="0"/>
              <a:t> учитываются открытые комплексные сооружения, включающие спортивное ядро с трибунами на 1500 мест и более. В состав спортивного ядра входят: основное игровое футбольное поле, окаймленное беговой дорожкой, и места для занятий легкой атлетикой. Тренировочные (запасные) поля стадиона учитываются в </a:t>
            </a:r>
            <a:r>
              <a:rPr lang="ru-RU" b="1" dirty="0"/>
              <a:t>строке 29</a:t>
            </a:r>
            <a:r>
              <a:rPr lang="ru-RU" dirty="0"/>
              <a:t> «плоскостные спортивные сооружения». 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29</a:t>
            </a:r>
            <a:r>
              <a:rPr lang="ru-RU" dirty="0"/>
              <a:t> учитываются площадки для игры в волейбол, баскетбол, бадминтон, городки, теннис, ручной мяч, хоккейные площадки (коробки), площадки для физкультурно-оздоровительных занятий для населения, комплексные площадки для подвижных игр, поля для игры в футбол, регби, бейсбол, хоккей на траве, гольф, стрельбы из лука, а также спортивные ядра и тренировочные (запасные) футбольные поля стадионов.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31</a:t>
            </a:r>
            <a:r>
              <a:rPr lang="ru-RU" dirty="0"/>
              <a:t> учету подлежат крытые сооружения, оборудованные для определенного вида занятий </a:t>
            </a:r>
            <a:br>
              <a:rPr lang="ru-RU" dirty="0"/>
            </a:br>
            <a:r>
              <a:rPr lang="ru-RU" dirty="0"/>
              <a:t>или универсального назначения.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33</a:t>
            </a:r>
            <a:r>
              <a:rPr lang="ru-RU" dirty="0"/>
              <a:t> учитываются открытые и крытые ванны плавательных бассейнов, размером не менее 10х6 метров. 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СПОРТИВНЫЕ СООРУЖЕНИЯ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473034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35, 37 </a:t>
            </a:r>
          </a:p>
          <a:p>
            <a:pPr algn="just"/>
            <a:r>
              <a:rPr lang="ru-RU" dirty="0"/>
              <a:t>Данные о числе детско-юношеских спортивных школ и численности занимающихся в них </a:t>
            </a:r>
            <a:r>
              <a:rPr lang="ru-RU" b="1" dirty="0"/>
              <a:t>(строки 35 и 37)</a:t>
            </a:r>
            <a:r>
              <a:rPr lang="ru-RU" dirty="0"/>
              <a:t> заполняются в соответствии с формами федерального статистического наблюдения № 5-ФК «Сведения </a:t>
            </a:r>
            <a:br>
              <a:rPr lang="ru-RU" dirty="0"/>
            </a:br>
            <a:r>
              <a:rPr lang="ru-RU" dirty="0"/>
              <a:t>по организациям, осуществляющим спортивную подготовку» и № 3-АФК «Сведения об адаптивной физической культуре и спорте», разрабатываемые Минспортом России.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35</a:t>
            </a:r>
            <a:r>
              <a:rPr lang="ru-RU" dirty="0"/>
              <a:t> учитываются детско-юношеские спортивные школы (ДЮСШ, СШ, СШОР, а также СДЮШОР, включенные в графу 10 «Другие организации» – юридические лица, являющиеся организациями, осуществляющими спортивную подготовку или обеспечивающими подготовку спортивного резерва независимо от их организационно-правовых форм и форм собственности, и находящиеся в ведении органов управления в сфере физической культуры  и спорта и общеобразовательные организации дополнительного образования детей, общественные и частные организации, за исключением общеобразовательных школ (форма № 5-ФК (сводная), раздел I строка 13: графа 4 + графа 5 + графа 6 + СДЮШОР из графы 10), а также для инвалидов – ДЮСАШ </a:t>
            </a:r>
            <a:br>
              <a:rPr lang="ru-RU" dirty="0"/>
            </a:br>
            <a:r>
              <a:rPr lang="ru-RU" dirty="0"/>
              <a:t>и СДЮСАШ (форма № 3-АФК, строка 5 + строка 6 по графе 3, раздел I). В строке 36 учитываются самостоятельные детско-юношеские спортивные школы и филиалы.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37</a:t>
            </a:r>
            <a:r>
              <a:rPr lang="ru-RU" dirty="0"/>
              <a:t> учитываются занимающиеся в детско-юношеских спортивных школах (ДЮСШ и СДЮШОР), спортивных школах (СШ и СШОР) и их филиалах, находящихся в ведении органов управления физической культурой и спортом </a:t>
            </a:r>
            <a:br>
              <a:rPr lang="ru-RU" dirty="0"/>
            </a:br>
            <a:r>
              <a:rPr lang="ru-RU" dirty="0"/>
              <a:t>и общеобразовательных организаций дополнительного образования детей, а также общественных и частных организаций (форма № 5-ФК (сводная), раздел II, графа 6: детско-юношеские спортивные школы, спортивные школы (ДЮСШ, СШ, СШОР), а также СДЮШОР, включенные в «Другие организации») из строк 282, 283, 284, </a:t>
            </a:r>
            <a:br>
              <a:rPr lang="ru-RU" dirty="0"/>
            </a:br>
            <a:r>
              <a:rPr lang="ru-RU" dirty="0"/>
              <a:t>а также численность занимающихся адаптивной физической культурой и спотом в ДЮСАШ и СДЮСАШ (форма № 3-АФК, строка 5 + строка 6 по графе 9, раздел I). Учет занимающихся (включая инвалидов) ведется по журналам учета работы тренировочных групп. 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6105649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СПОРТИВНЫЕ СООРУЖЕНИЯ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36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В строке 36 </a:t>
            </a:r>
            <a:r>
              <a:rPr lang="ru-RU" dirty="0"/>
              <a:t>учитываются юридические лица – организации, осуществляющие спортивную подготовку </a:t>
            </a:r>
            <a:br>
              <a:rPr lang="ru-RU" dirty="0"/>
            </a:br>
            <a:r>
              <a:rPr lang="ru-RU" dirty="0"/>
              <a:t>или обеспечивающие подготовку спортивного резерва независимо от их организационно-правовых форм и форм собственности.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38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В </a:t>
            </a:r>
            <a:r>
              <a:rPr lang="ru-RU" b="1" dirty="0"/>
              <a:t>строке 38 </a:t>
            </a:r>
            <a:r>
              <a:rPr lang="ru-RU" dirty="0"/>
              <a:t>указывается общая протяженность улиц, проспектов, переулков, проездов и тому подобное как замощенных, так и </a:t>
            </a:r>
            <a:r>
              <a:rPr lang="ru-RU" dirty="0" err="1"/>
              <a:t>незамощенных</a:t>
            </a:r>
            <a:r>
              <a:rPr lang="ru-RU" dirty="0"/>
              <a:t>, включая протяженность автомобильных дорог общего пользования местного значения, частных автомобильных дорог, переданных в аренду органам местного самоуправления, а также протяжение мостов, путепроводов и виадуков, числящихся на конец отчетного года в пределах границ населенных пунктов муниципального образования. В этот показатель не включается протяженность дорог, шоссе, магистралей, расположенных между населенными пунктами вне их границ, а также автомобильных дорог федерального </a:t>
            </a:r>
            <a:br>
              <a:rPr lang="ru-RU" dirty="0"/>
            </a:br>
            <a:r>
              <a:rPr lang="ru-RU" dirty="0"/>
              <a:t>и регионального значения, находящихся в границах населенных пунктов муниципального образования. Если проезжая часть улицы разделена бульваром или имеет разделительную полосу, то протяжение такой улицы необходимо считать по ее оси независимо от количества полос движения.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39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39</a:t>
            </a:r>
            <a:r>
              <a:rPr lang="ru-RU" dirty="0"/>
              <a:t> указывается числящаяся на конец отчетного года в пределах границ населенных пунктов муниципального образования общая протяженность улиц, набережных, переулков и других проездов, включая протяженность автомобильных дорог общего пользования местного значения, частных автомобильных дорог, переданных в аренду органам местного самоуправления, а также протяженность мостов, имеющих специальные установки уличного электрического освещения, независимо от того, находятся они в работе, ремонте, ожидании ремонта. В этот показатель не включается протяженность дорог, шоссе, магистралей, расположенных между населенными пунктами вне их границ, а также автомобильных дорог федерального и регионального значения, находящихся в границах населенных пунктов муниципального образования.</a:t>
            </a:r>
          </a:p>
          <a:p>
            <a:pPr algn="just"/>
            <a:r>
              <a:rPr lang="ru-RU" dirty="0"/>
              <a:t>Протяженность освещенных улиц и мостов показывается по их оси независимо от того, освещены они с двух </a:t>
            </a:r>
            <a:br>
              <a:rPr lang="ru-RU" dirty="0"/>
            </a:br>
            <a:r>
              <a:rPr lang="ru-RU" dirty="0"/>
              <a:t>или с одной стороны.</a:t>
            </a:r>
          </a:p>
          <a:p>
            <a:pPr algn="just"/>
            <a:r>
              <a:rPr lang="ru-RU" dirty="0"/>
              <a:t>Протяженность освещаемых частей улиц, проездов, улиц-набережных не должна быть больше общей протяженности улиц, учтенной по строке 38.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40, 41, 42, 43</a:t>
            </a:r>
          </a:p>
          <a:p>
            <a:pPr algn="just"/>
            <a:r>
              <a:rPr lang="ru-RU" dirty="0"/>
              <a:t>При заполнении строк </a:t>
            </a:r>
            <a:r>
              <a:rPr lang="ru-RU" b="1" dirty="0"/>
              <a:t>40, 41, 42, 43 </a:t>
            </a:r>
            <a:r>
              <a:rPr lang="ru-RU" dirty="0"/>
              <a:t>следует обратить внимание, что по указанным строкам должна быть отражена одна и та же величина твердых коммунальных отходов, выраженная в разных единицах измерения (тыс. м</a:t>
            </a:r>
            <a:r>
              <a:rPr lang="ru-RU" baseline="30000" dirty="0"/>
              <a:t>3</a:t>
            </a:r>
            <a:r>
              <a:rPr lang="ru-RU" dirty="0"/>
              <a:t>, тыс. т).</a:t>
            </a:r>
          </a:p>
          <a:p>
            <a:pPr algn="just"/>
            <a:r>
              <a:rPr lang="ru-RU" dirty="0"/>
              <a:t>Определение объема и массы твердых коммунальных отходов и их сопоставление осуществляется в соответствии со ст. 24.10 Федерального закона от 24 июня 1998 г. № 89-ФЗ «Об отходах производства и потребления», Правилами коммерческого учета объема и/или массы твердых коммунальных отходов, утвержденными постановлением Правительства Российской Федерации от 3 июня 2016 г. № 505, Правилами определения нормативов накопления твердых коммунальных отходов, утвержденными постановлением Правительства Российской Федерации от 4 апреля 2016 г. № 269, и Методическими рекомендациями по вопросам, связанным </a:t>
            </a:r>
            <a:br>
              <a:rPr lang="ru-RU" dirty="0"/>
            </a:br>
            <a:r>
              <a:rPr lang="ru-RU" dirty="0"/>
              <a:t>с определением нормативов накопления твердых коммунальных отходов, утвержденными приказом Минстроя России от 28 июля 2016 г. № 524/пр.</a:t>
            </a:r>
          </a:p>
          <a:p>
            <a:pPr algn="just"/>
            <a:r>
              <a:rPr lang="ru-RU" dirty="0"/>
              <a:t>В строках </a:t>
            </a:r>
            <a:r>
              <a:rPr lang="ru-RU" b="1" dirty="0"/>
              <a:t>40</a:t>
            </a:r>
            <a:r>
              <a:rPr lang="ru-RU" dirty="0"/>
              <a:t>, </a:t>
            </a:r>
            <a:r>
              <a:rPr lang="ru-RU" b="1" dirty="0"/>
              <a:t>41</a:t>
            </a:r>
            <a:r>
              <a:rPr lang="ru-RU" dirty="0"/>
              <a:t> отражается объем и масса твердых коммунальных отходов, вывезенных всеми видами мусоровозов, бортовыми автомобилями и самосвалами на объекты, используемые для обработки, захоронения </a:t>
            </a:r>
            <a:br>
              <a:rPr lang="ru-RU" dirty="0"/>
            </a:br>
            <a:r>
              <a:rPr lang="ru-RU" dirty="0"/>
              <a:t>и обезвреживания отходов и в места (на площадки) накопления твердых коммунальных отходов.</a:t>
            </a:r>
          </a:p>
          <a:p>
            <a:pPr algn="just"/>
            <a:r>
              <a:rPr lang="ru-RU" dirty="0"/>
              <a:t>В строках </a:t>
            </a:r>
            <a:r>
              <a:rPr lang="ru-RU" b="1" dirty="0"/>
              <a:t>42</a:t>
            </a:r>
            <a:r>
              <a:rPr lang="ru-RU" dirty="0"/>
              <a:t>, </a:t>
            </a:r>
            <a:r>
              <a:rPr lang="ru-RU" b="1" dirty="0"/>
              <a:t>43</a:t>
            </a:r>
            <a:r>
              <a:rPr lang="ru-RU" dirty="0"/>
              <a:t> отражается объем и масса твердых коммунальных отходов, вывезенных на объекты, используемые для обработки отходов (мусороперерабатывающие заводы и предприятия по предварительной подготовке отходов (сортировке, разборке, очистке). Вывоз твердых коммунальных отходов на объекты, используемые для обезвреживания и захоронения отходов в том числе на мусоросжигательные предприятия (заводы), в этом показателе не отражается.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44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44</a:t>
            </a:r>
            <a:r>
              <a:rPr lang="ru-RU" dirty="0"/>
              <a:t> показывается протяженность уличных газовых сетей на конец отчетного года. Протяженность этих сетей устанавливается на основании инвентарных данных или по данным технического учета.</a:t>
            </a:r>
          </a:p>
          <a:p>
            <a:pPr algn="just"/>
            <a:r>
              <a:rPr lang="ru-RU" dirty="0"/>
              <a:t>Уличными газовыми сетями (распределительными сетями) считаются газопроводы, проложенные по улицам, площадям, набережным и так далее населенного пункта от газораспределительных станций (ГРС).</a:t>
            </a:r>
          </a:p>
          <a:p>
            <a:pPr algn="just"/>
            <a:r>
              <a:rPr lang="ru-RU" dirty="0"/>
              <a:t>Протяжение уличной газовой сети учитывается в одиночном исчислении, то есть в одну линию. Если по улице уложены трубы в две и более линий, то для определения протяженности газовой сети необходимо суммировать протяженности всех линий.</a:t>
            </a:r>
          </a:p>
          <a:p>
            <a:pPr algn="just"/>
            <a:r>
              <a:rPr lang="ru-RU" dirty="0"/>
              <a:t>Пример. На одной улице длиной 450 м газовая сеть уложена в одну нитку, на другой улице длиной 300 м газовые сети уложены в две нитки. В этом случае общее одиночное протяжение газовой сети составит: 450 м + 300 м </a:t>
            </a:r>
            <a:r>
              <a:rPr lang="ru-RU" dirty="0" err="1"/>
              <a:t>х</a:t>
            </a:r>
            <a:r>
              <a:rPr lang="ru-RU" dirty="0"/>
              <a:t> 2 = 1050 м.</a:t>
            </a:r>
          </a:p>
          <a:p>
            <a:pPr algn="just"/>
            <a:r>
              <a:rPr lang="ru-RU" dirty="0"/>
              <a:t>В протяжение уличной газовой сети не включается длина вводов, </a:t>
            </a:r>
            <a:r>
              <a:rPr lang="ru-RU" dirty="0" err="1"/>
              <a:t>внутридворовых</a:t>
            </a:r>
            <a:r>
              <a:rPr lang="ru-RU" dirty="0"/>
              <a:t> и внутриквартальных сетей.</a:t>
            </a:r>
          </a:p>
          <a:p>
            <a:pPr algn="just"/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45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</a:t>
            </a:r>
            <a:r>
              <a:rPr lang="ru-RU" dirty="0"/>
              <a:t> </a:t>
            </a:r>
            <a:r>
              <a:rPr lang="ru-RU" b="1" dirty="0"/>
              <a:t>45 </a:t>
            </a:r>
            <a:r>
              <a:rPr lang="ru-RU" dirty="0"/>
              <a:t>показывается число </a:t>
            </a:r>
            <a:r>
              <a:rPr lang="ru-RU" dirty="0" err="1"/>
              <a:t>негазифицированных</a:t>
            </a:r>
            <a:r>
              <a:rPr lang="ru-RU" dirty="0"/>
              <a:t> населенных пунктов на конец отчетного года: городов, поселков городского типа и населенных пунктов сельской местности. Число </a:t>
            </a:r>
            <a:r>
              <a:rPr lang="ru-RU" dirty="0" err="1"/>
              <a:t>негазифицированных</a:t>
            </a:r>
            <a:r>
              <a:rPr lang="ru-RU" dirty="0"/>
              <a:t> населенных пунктов должно быть равно разности числа населенных пунктов по данным административно-территориального деления и  числа газифицированных населенных пунктов. Населенный пункт не считается газифицированным,  если в нем проведен газ только на промышленные объекты. Населенные пункты, в которых потребители используют газ, в том числе на коммунально-бытовые нужды, считаются газифицированными.</a:t>
            </a:r>
          </a:p>
          <a:p>
            <a:pPr algn="just"/>
            <a:r>
              <a:rPr lang="x-none"/>
              <a:t>В число газифицированных включаются: города, в которых газифицировано не менее 100 квартир; поселки городского типа, где газифицировано не менее 50 квартир и сельские населенные пункты, где газифицировано </a:t>
            </a:r>
            <a:r>
              <a:rPr lang="ru-RU" dirty="0"/>
              <a:t/>
            </a:r>
            <a:br>
              <a:rPr lang="ru-RU" dirty="0"/>
            </a:br>
            <a:r>
              <a:rPr lang="x-none"/>
              <a:t>не менее 10 квартир или индивидуальных строений. Населенный пункт не является газифицированным </a:t>
            </a:r>
            <a:r>
              <a:rPr lang="ru-RU" dirty="0"/>
              <a:t/>
            </a:r>
            <a:br>
              <a:rPr lang="ru-RU" dirty="0"/>
            </a:br>
            <a:r>
              <a:rPr lang="x-none"/>
              <a:t>при использовании в домах сжиженного газа в баллонах.</a:t>
            </a:r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46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46</a:t>
            </a:r>
            <a:r>
              <a:rPr lang="ru-RU" dirty="0"/>
              <a:t> показывается число источников теплоснабжения: ТЭЦ, районных, квартальных, групповых, местных </a:t>
            </a:r>
            <a:br>
              <a:rPr lang="ru-RU" dirty="0"/>
            </a:br>
            <a:r>
              <a:rPr lang="ru-RU" dirty="0"/>
              <a:t>и индивидуальных котельных, как самостоятельных, так и числящихся на балансе организаций на конец отчетного года (кроме специальных малых газовых отопительных котлов мощностью до 0,001 </a:t>
            </a:r>
            <a:r>
              <a:rPr lang="ru-RU" dirty="0" err="1"/>
              <a:t>гигакал</a:t>
            </a:r>
            <a:r>
              <a:rPr lang="ru-RU" dirty="0"/>
              <a:t>/ч), отпускающих </a:t>
            </a:r>
            <a:r>
              <a:rPr lang="ru-RU" dirty="0" err="1"/>
              <a:t>теплоэнергию</a:t>
            </a:r>
            <a:r>
              <a:rPr lang="ru-RU" dirty="0"/>
              <a:t> и горячую воду населению и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организациям. К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 относятся: учебные заведения (например, школы, интернаты, техникумы, училища, институты); лечебно-профилактические учреждения (например, больницы, поликлиники, амбулатории, медпункты, санатории, дома отдыха); спортивные сооружения (например, стадионы); учреждения культуры (например, музеи, парки, библиотеки); детские дошкольные учреждения (детские сады, ясли); детские дома, детские оздоровительные учреждения; дома и интернаты для престарелых и инвалидов; коммунальные учреждения (гостиницы, дома </a:t>
            </a:r>
            <a:br>
              <a:rPr lang="ru-RU" dirty="0"/>
            </a:br>
            <a:r>
              <a:rPr lang="ru-RU" dirty="0"/>
              <a:t>и общежития для приезжих, находящиеся на балансе </a:t>
            </a:r>
            <a:r>
              <a:rPr lang="ru-RU" dirty="0" err="1"/>
              <a:t>бюджетофинансируемых</a:t>
            </a:r>
            <a:r>
              <a:rPr lang="ru-RU" dirty="0"/>
              <a:t> организаций), студенческие общежития, воинские части, а также коммунальные и культурно-бытовые организации (например, бани, прачечные, организации ритуального обслуживания) и другие организации, финансируемые полностью или частично </a:t>
            </a:r>
            <a:br>
              <a:rPr lang="ru-RU" dirty="0"/>
            </a:br>
            <a:r>
              <a:rPr lang="ru-RU" dirty="0"/>
              <a:t>из бюджета любого уровня, которым услуги предоставляются на коммунально-бытовые нужды.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48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48 </a:t>
            </a:r>
            <a:r>
              <a:rPr lang="ru-RU" dirty="0"/>
              <a:t>показывается суммарная протяженность всех водяных тепловых сетей  (с учетом сетей горячего водоснабжения) и паровых сетей в двухтрубном исчислении на конец отчетного года. Протяженность тепловых сетей определяется по длине трассы с уложенными  в ней двумя трубопроводами. «</a:t>
            </a:r>
            <a:r>
              <a:rPr lang="ru-RU" dirty="0" err="1"/>
              <a:t>Безхозяйная</a:t>
            </a:r>
            <a:r>
              <a:rPr lang="ru-RU" dirty="0"/>
              <a:t>» сеть, в том числе эксплуатируемая, в форме не отражается.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15865" t="6838" r="15866" b="16523"/>
          <a:stretch/>
        </p:blipFill>
        <p:spPr bwMode="auto">
          <a:xfrm>
            <a:off x="6217186" y="2493817"/>
            <a:ext cx="5670014" cy="405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5865" t="6268" r="16186" b="40455"/>
          <a:stretch/>
        </p:blipFill>
        <p:spPr bwMode="auto">
          <a:xfrm>
            <a:off x="1107582" y="2403665"/>
            <a:ext cx="4816699" cy="29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9386172" cy="936897"/>
          </a:xfrm>
        </p:spPr>
        <p:txBody>
          <a:bodyPr/>
          <a:lstStyle/>
          <a:p>
            <a:r>
              <a:rPr lang="ru-RU" dirty="0"/>
              <a:t>ПОДГОТОВКА И ОТПРАВКА ЭЛЕКТРОННОГО ОТЧЕТА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376437" cy="80670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возможными  вариантами электронной отправки отчетности Вы можете ознакомиться на официальном сайте  Краснодарстата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</a:t>
            </a:r>
            <a:r>
              <a:rPr lang="ru-RU" b="1" dirty="0">
                <a:solidFill>
                  <a:srgbClr val="0070C0"/>
                </a:solidFill>
              </a:rPr>
              <a:t>«Респондентам» / «Статистическая отчетность в электронном виде»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6181" y="2916982"/>
            <a:ext cx="812173" cy="2886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17788" y="3205669"/>
            <a:ext cx="1377371" cy="5151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77296" y="3296992"/>
            <a:ext cx="643692" cy="1662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49296" y="3644721"/>
            <a:ext cx="2627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51, 52</a:t>
            </a:r>
          </a:p>
          <a:p>
            <a:pPr algn="just"/>
            <a:r>
              <a:rPr lang="ru-RU" dirty="0"/>
              <a:t>В</a:t>
            </a:r>
            <a:r>
              <a:rPr lang="ru-RU" b="1" dirty="0"/>
              <a:t> строках 51, 52 </a:t>
            </a:r>
            <a:r>
              <a:rPr lang="ru-RU" dirty="0"/>
              <a:t>отражается одиночное протяжение уличной водопроводной сети (без летних водопроводов), находящейся на балансе организации, в том числе неэксплуатируемой (нуждающейся в замене), предназначенной для отпуска воды населению и </a:t>
            </a:r>
            <a:r>
              <a:rPr lang="ru-RU" dirty="0" err="1"/>
              <a:t>бюджетофинансируемым</a:t>
            </a:r>
            <a:r>
              <a:rPr lang="ru-RU" dirty="0"/>
              <a:t> организациям, на конец отчетного года. Уличной водопроводной сетью считается сеть трубопроводов, уложенных вдоль улиц, проездов, переулков, набережных </a:t>
            </a:r>
            <a:br>
              <a:rPr lang="ru-RU" dirty="0"/>
            </a:br>
            <a:r>
              <a:rPr lang="ru-RU" dirty="0"/>
              <a:t>и так далее. «</a:t>
            </a:r>
            <a:r>
              <a:rPr lang="ru-RU" dirty="0" err="1"/>
              <a:t>Безхозяйная</a:t>
            </a:r>
            <a:r>
              <a:rPr lang="ru-RU" dirty="0"/>
              <a:t>» сеть, в том числе эксплуатируемая, в форме не отражается. 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54</a:t>
            </a:r>
          </a:p>
          <a:p>
            <a:pPr algn="just"/>
            <a:r>
              <a:rPr lang="ru-RU" dirty="0"/>
              <a:t>В строке </a:t>
            </a:r>
            <a:r>
              <a:rPr lang="ru-RU" b="1" dirty="0"/>
              <a:t>54</a:t>
            </a:r>
            <a:r>
              <a:rPr lang="ru-RU" dirty="0"/>
              <a:t> показывается число населенных пунктов, не имеющих водопроводов (отдельных водопроводных сетей) на конец отчетного года: городов, поселков городского типа и населенных пунктов сельской местности. </a:t>
            </a:r>
          </a:p>
          <a:p>
            <a:pPr algn="just"/>
            <a:r>
              <a:rPr lang="ru-RU" dirty="0"/>
              <a:t>Количество населенных пунктов, не имеющих водопроводов (отдельных водопроводных сетей), должно быть равно разности числа населенных пунктов по данным административно-территориального деления и числа населенных пунктов, имеющих водопроводы (отдельные водопроводные сети).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55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55</a:t>
            </a:r>
            <a:r>
              <a:rPr lang="ru-RU" dirty="0"/>
              <a:t> отражается одиночное протяжение уличной канализационной сети, включая сборные и районные коллекторы (без главных коллекторов и присоединений) на конец года.</a:t>
            </a:r>
          </a:p>
          <a:p>
            <a:pPr algn="just"/>
            <a:r>
              <a:rPr lang="ru-RU" dirty="0"/>
              <a:t>Уличной канализационной сетью считаются трубопроводы, уложенные вдоль улиц, проездов, переулков, набережных и других проездов населенного пункта, включая протяжение сборных коллекторов, но без главных коллекторов.</a:t>
            </a:r>
            <a:r>
              <a:rPr lang="ru-RU" b="1" dirty="0"/>
              <a:t> </a:t>
            </a:r>
            <a:r>
              <a:rPr lang="ru-RU" dirty="0"/>
              <a:t>Сборными коллекторами, которые должны быть отражены в протяжении уличной сети, являются трубопроводы, подключенные непосредственно через систему труб к главным коллекторам. Присоединения </a:t>
            </a:r>
            <a:br>
              <a:rPr lang="ru-RU" dirty="0"/>
            </a:br>
            <a:r>
              <a:rPr lang="ru-RU" dirty="0"/>
              <a:t>к уличной сети для подключения объектов к канализации (домовые присоединения, дворовая сеть, а также внутриквартальные сети) в общее протяжение уличной канализационной сети не включаются.</a:t>
            </a:r>
          </a:p>
          <a:p>
            <a:pPr algn="just"/>
            <a:r>
              <a:rPr lang="ru-RU" dirty="0"/>
              <a:t>«Бесхозяйная сеть», в том числе эксплуатируемая, в форме не отражается.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также учитываются мощности, арендованные организациями, оказывающими услуги </a:t>
            </a:r>
            <a:br>
              <a:rPr lang="ru-RU" dirty="0"/>
            </a:br>
            <a:r>
              <a:rPr lang="ru-RU" dirty="0"/>
              <a:t>по теплоснабжению, водоснабжению, водоотведению.</a:t>
            </a:r>
          </a:p>
          <a:p>
            <a:pPr algn="just"/>
            <a:r>
              <a:rPr lang="ru-RU" dirty="0"/>
              <a:t>По строкам </a:t>
            </a:r>
            <a:r>
              <a:rPr lang="ru-RU" b="1" dirty="0"/>
              <a:t>46, 48, 51, 55 </a:t>
            </a:r>
            <a:r>
              <a:rPr lang="ru-RU" dirty="0"/>
              <a:t>отражаются данные показателей, сопоставимые с данными соответствующих показателей по формам № 1-ТЕП, № 1-водопровод и № 1-канализация.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КОММУНАЛЬНАЯ СФЕРА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58</a:t>
            </a:r>
          </a:p>
          <a:p>
            <a:pPr algn="just"/>
            <a:r>
              <a:rPr lang="ru-RU" dirty="0"/>
              <a:t>В строке </a:t>
            </a:r>
            <a:r>
              <a:rPr lang="ru-RU" b="1" dirty="0"/>
              <a:t>58</a:t>
            </a:r>
            <a:r>
              <a:rPr lang="ru-RU" dirty="0"/>
              <a:t> показывается число населенных пунктов, не имеющих канализаций (отдельных канализационных сетей) на конец отчетного года: городов, поселков городского типа и населенных пунктов сельской местности.</a:t>
            </a:r>
          </a:p>
          <a:p>
            <a:pPr algn="just"/>
            <a:r>
              <a:rPr lang="ru-RU" dirty="0"/>
              <a:t>Количество населенных пунктов, не имеющих канализаций (отдельных канализационных сетей), должно быть равно разности числа населенных пунктов по данным административно-территориального деления и числа населенных пунктов, имеющих канализации (отдельные канализационные сети).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ОРГАНИЗАЦИИ ЗДРАВООХРАНЕНИЯ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3" y="1596959"/>
            <a:ext cx="10756447" cy="4668570"/>
          </a:xfrm>
        </p:spPr>
        <p:txBody>
          <a:bodyPr/>
          <a:lstStyle/>
          <a:p>
            <a:pPr algn="ctr"/>
            <a:r>
              <a:rPr lang="ru-RU" b="1" dirty="0"/>
              <a:t>СТРОКА 59</a:t>
            </a:r>
          </a:p>
          <a:p>
            <a:pPr algn="just"/>
            <a:r>
              <a:rPr lang="ru-RU" dirty="0"/>
              <a:t>По </a:t>
            </a:r>
            <a:r>
              <a:rPr lang="ru-RU" b="1" dirty="0"/>
              <a:t>строке 59</a:t>
            </a:r>
            <a:r>
              <a:rPr lang="ru-RU" dirty="0"/>
              <a:t> заполняются сведения о числе лечебно-профилактических организаций – юридических лиц </a:t>
            </a:r>
            <a:br>
              <a:rPr lang="ru-RU" dirty="0"/>
            </a:br>
            <a:r>
              <a:rPr lang="ru-RU" dirty="0"/>
              <a:t>и их обособленных структурных подразделений системы Министерства здравоохранения Российской Федерации, других министерств и ведомств, негосударственных лечебно-профилактических организаций (включая </a:t>
            </a:r>
            <a:r>
              <a:rPr lang="ru-RU" dirty="0" err="1"/>
              <a:t>микропредприятия</a:t>
            </a:r>
            <a:r>
              <a:rPr lang="ru-RU" dirty="0"/>
              <a:t>) расположенных на территории муниципального образования, имеющих лицензию на осуществление медицинской деятельности и оказывающих услуги по медицинской помощи населению. Сведения о числе немедицинских организаций, имеющих в своей структуре медицинские подразделения, а также по индивидуальным предпринимателям не включаются.</a:t>
            </a:r>
          </a:p>
          <a:p>
            <a:pPr algn="just"/>
            <a:r>
              <a:rPr lang="ru-RU" dirty="0"/>
              <a:t>Показываются все лечебно-профилактические организации и их обособленные структурные подразделения: участковые больницы, районные больницы, амбулатории, фельдшерско-акушерские пункты, фельдшерские пункты, здравпункты, филиалы, расположенные на территории муниципального образования. Если медицинская организация (юридическое лицо) зарегистрирована на территории отчитывающегося муниципального образования, но имеет подразделение, филиал в другом муниципальном образовании, тогда каждая медицинская организация будет учитываться в отчете того муниципального образования, на территории которого она расположена.</a:t>
            </a:r>
          </a:p>
          <a:p>
            <a:pPr algn="just"/>
            <a:r>
              <a:rPr lang="ru-RU" dirty="0"/>
              <a:t>Структурные подразделения, отделения, кабинеты медицинской организации, находящиеся в одном и том же здании, </a:t>
            </a:r>
            <a:br>
              <a:rPr lang="ru-RU" dirty="0"/>
            </a:br>
            <a:r>
              <a:rPr lang="ru-RU" dirty="0"/>
              <a:t>не учитываются, поскольку учитывается сама медицинская организация.</a:t>
            </a:r>
          </a:p>
          <a:p>
            <a:pPr algn="just"/>
            <a:r>
              <a:rPr lang="ru-RU" dirty="0"/>
              <a:t>Отнесение медицинской организации по виду медицинской деятельности к лечебно-профилактической определяется согласно п. 1 (п. 1.1 – 1.18) и п. 2 (п. 2.1 в части центров медицинской профилактики и медицины катастроф при наличии лицензии на оказание медицинской помощи в амбулаторных или стационарных условиях) номенклатуре медицинских организаций, утвержденной приказом Минздрава России от 6 августа 2013 г. № 529н «Об утверждении номенклатуры медицинских организаций». Передвижные подразделения (амбулатории, фельдшерско-акушерские пункты, фельдшерские пункты) не учитываются. </a:t>
            </a:r>
          </a:p>
          <a:p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10494284" y="6355682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ИНВЕСТИЦИИ В ОСНОВНОЙ КАПИТАЛ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60</a:t>
            </a:r>
          </a:p>
          <a:p>
            <a:pPr algn="just"/>
            <a:r>
              <a:rPr lang="ru-RU" dirty="0"/>
              <a:t>По </a:t>
            </a:r>
            <a:r>
              <a:rPr lang="ru-RU" b="1" dirty="0"/>
              <a:t>строке 60</a:t>
            </a:r>
            <a:r>
              <a:rPr lang="ru-RU" dirty="0"/>
              <a:t> отражаются инвестиции в основной капитал, производимые за счет консолидированного бюджета </a:t>
            </a:r>
            <a:br>
              <a:rPr lang="ru-RU" dirty="0"/>
            </a:br>
            <a:r>
              <a:rPr lang="ru-RU" dirty="0"/>
              <a:t>(без учета межбюджетных трансфертов) муниципального образования (в части новых, а также приобретенных </a:t>
            </a:r>
            <a:br>
              <a:rPr lang="ru-RU" dirty="0"/>
            </a:br>
            <a:r>
              <a:rPr lang="ru-RU" dirty="0"/>
              <a:t>по импорту основных средств): затраты на строительство, реконструкцию (включая расширение и модернизацию) объектов, которые приводят к увеличению их первоначальной стоимости, приобретение машин, оборудования, транспортных средств, производственного и хозяйственного инвентаря, бухгалтерский учет которых осуществляется в порядке, установленном для учета вложений во </a:t>
            </a:r>
            <a:r>
              <a:rPr lang="ru-RU" dirty="0" err="1"/>
              <a:t>внеоборотные</a:t>
            </a:r>
            <a:r>
              <a:rPr lang="ru-RU" dirty="0"/>
              <a:t> активы, инвестиции в объекты интеллектуальной собственности; культивируемые биологические ресурсы.</a:t>
            </a:r>
          </a:p>
          <a:p>
            <a:pPr algn="just"/>
            <a:r>
              <a:rPr lang="ru-RU" dirty="0"/>
              <a:t>Данные приводятся без налога на добавленную стоимость и заполняются за отчетный год. </a:t>
            </a:r>
          </a:p>
          <a:p>
            <a:pPr algn="just"/>
            <a:r>
              <a:rPr lang="ru-RU" dirty="0"/>
              <a:t>Затраты на приобретение машин, оборудования, транспортных средств, квартир в объектах жилого фонда, зданий </a:t>
            </a:r>
            <a:br>
              <a:rPr lang="ru-RU" dirty="0"/>
            </a:br>
            <a:r>
              <a:rPr lang="ru-RU" dirty="0"/>
              <a:t>и сооружений, числившихся ранее на балансе у других юридических и физических лиц (кроме приобретенных </a:t>
            </a:r>
            <a:br>
              <a:rPr lang="ru-RU" dirty="0"/>
            </a:br>
            <a:r>
              <a:rPr lang="ru-RU" dirty="0"/>
              <a:t>по импорту), объектов незавершенного строительства по этой строке не отражаются.</a:t>
            </a:r>
          </a:p>
          <a:p>
            <a:pPr algn="just"/>
            <a:r>
              <a:rPr lang="ru-RU" dirty="0"/>
              <a:t>Затраты на строительные и проектно-изыскательские работы включаются в размере фактически выполненного объема (независимо от момента их оплаты) на основании документа (справки) о стоимости выполненных работ (затрат), подписанного заказчиком и организацией – исполнителем работ. В затраты на строительные работы также включается стоимость материалов заказчиков, используемых строительной организацией при производстве работ</a:t>
            </a:r>
            <a:br>
              <a:rPr lang="ru-RU" dirty="0"/>
            </a:br>
            <a:r>
              <a:rPr lang="ru-RU" dirty="0"/>
              <a:t>в отчетном периоде и не нашедших отражение в справке о стоимости выполненных работ, подписанной заказчиком и подрядчиком (исполнителем работ).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5400000">
            <a:off x="10827013" y="5940943"/>
            <a:ext cx="789708" cy="5693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ИНВЕСТИЦИИ В ОСНОВНОЙ КАПИТАЛ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just"/>
            <a:r>
              <a:rPr lang="ru-RU" dirty="0"/>
              <a:t>Затраты на приобретение машин, оборудования, транспортных средств, производственного и хозяйственного инвентаря отражаются в фактических ценах, учитывающих их приобретение (включая стоимость услуг посреднических организаций), транспортные и заготовительно-складские расходы, после их поступления на место назначения и </a:t>
            </a:r>
            <a:r>
              <a:rPr lang="ru-RU" dirty="0" err="1"/>
              <a:t>оприходования</a:t>
            </a:r>
            <a:r>
              <a:rPr lang="ru-RU" dirty="0"/>
              <a:t> заказчиком (получателем), в случае приобретения импортного оборудования – после момента смены собственника (по условиям контракта).</a:t>
            </a:r>
          </a:p>
          <a:p>
            <a:pPr algn="just"/>
            <a:r>
              <a:rPr lang="ru-RU" dirty="0"/>
              <a:t>Если расчеты за выполненные работы (услуги) производились в иностранной валюте, то эти объемы пересчитываются в рубли по курсу, установленному Банком России на момент выполнения работ (услуг). Расходы на покупку машин, оборудования, других основных средств, произведенные в иностранной валюте, пересчитываются в рубли по курсу, установленному на дату принятия грузовой таможенной декларации </a:t>
            </a:r>
            <a:br>
              <a:rPr lang="ru-RU" dirty="0"/>
            </a:br>
            <a:r>
              <a:rPr lang="ru-RU" dirty="0"/>
              <a:t>к таможенному оформлению, моменту перехода границы или после момента смены собственника (по условиям контракта).</a:t>
            </a:r>
          </a:p>
          <a:p>
            <a:pPr algn="just"/>
            <a:r>
              <a:rPr lang="ru-RU" dirty="0"/>
              <a:t>В случаях если по условиям договора лизинга лизинговое имущество учитывается на балансе лизингополучателя, то его стоимость включается лизингополучателем в инвестиции в основной капитал и отражается в </a:t>
            </a:r>
            <a:r>
              <a:rPr lang="ru-RU" b="1" dirty="0"/>
              <a:t>строке 60.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ВВОД ЖИЛЬЯ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СТРОКА 61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</a:t>
            </a:r>
            <a:r>
              <a:rPr lang="ru-RU" dirty="0"/>
              <a:t> </a:t>
            </a:r>
            <a:r>
              <a:rPr lang="ru-RU" b="1" dirty="0"/>
              <a:t>61 </a:t>
            </a:r>
            <a:r>
              <a:rPr lang="ru-RU" dirty="0"/>
              <a:t>отражается общая площадь жилых помещений во введенных в эксплуатацию жилых и нежилых зданиях, жилых домах, построенных в отчетном периоде на территории муниципального образования: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организациями-застройщиками (юридическими лицами) независимо от их местонахождения, которым органами местного самоуправления муниципальных образований (поселений, муниципальных районов, городских округов) были выданы и оформлены в установленном порядке «Разрешения на ввод объекта в эксплуатацию» </a:t>
            </a:r>
            <a:br>
              <a:rPr lang="ru-RU" dirty="0"/>
            </a:br>
            <a:r>
              <a:rPr lang="ru-RU" dirty="0"/>
              <a:t>на завершенные строительством жилые дома, а также на жилые помещения в составе нежилых зданий</a:t>
            </a:r>
            <a:br>
              <a:rPr lang="ru-RU" dirty="0"/>
            </a:br>
            <a:r>
              <a:rPr lang="ru-RU" dirty="0"/>
              <a:t>или уведомления о соответствии построенного или реконструированного объекта индивидуального жилищного строительства требованиям законодательства о градостроительной деятельности (при строительстве индивидуальных жилых домов с количеством надземных этажей не более чем три, высотой не более двадцати метров, не подлежащих разделу на самостоятельные объекты недвижимости);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населением за счет собственных и привлеченных средств.</a:t>
            </a:r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7414867" cy="936897"/>
          </a:xfrm>
        </p:spPr>
        <p:txBody>
          <a:bodyPr/>
          <a:lstStyle/>
          <a:p>
            <a:r>
              <a:rPr lang="ru-RU" dirty="0"/>
              <a:t>ВВОД ЖИЛЬЯ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352686" cy="4668570"/>
          </a:xfrm>
        </p:spPr>
        <p:txBody>
          <a:bodyPr/>
          <a:lstStyle/>
          <a:p>
            <a:pPr algn="ctr"/>
            <a:r>
              <a:rPr lang="ru-RU" b="1" dirty="0"/>
              <a:t>СТРОКА 62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</a:t>
            </a:r>
            <a:r>
              <a:rPr lang="ru-RU" dirty="0"/>
              <a:t> </a:t>
            </a:r>
            <a:r>
              <a:rPr lang="ru-RU" b="1" dirty="0"/>
              <a:t>62</a:t>
            </a:r>
            <a:r>
              <a:rPr lang="ru-RU" dirty="0"/>
              <a:t> из строки 61 выделяется общая площадь жилых помещений в завершенных строительством индивидуальных жилых домах, построенных населением за счет собственных и привлеченных средств. 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строках 61 и 62</a:t>
            </a:r>
            <a:r>
              <a:rPr lang="ru-RU" dirty="0"/>
              <a:t> учитывается общая площадь жилых помещений во введенных  в эксплуатацию жилых и нежилых зданиях, жилых домах за счет строительства и прирост площадей за счет реконструкции, с учетом жилых домов, построенных населением  на земельных участках, предназначенных для ведения садоводства. Сведения о жилых домах, в которых были выполнены работы по капитальному ремонту, по строкам 61 и 62 не отражаются.</a:t>
            </a:r>
          </a:p>
          <a:p>
            <a:pPr algn="just"/>
            <a:r>
              <a:rPr lang="ru-RU" b="1" dirty="0"/>
              <a:t>Общая площадь введенных жилых помещений во введенных в эксплуатацию жилых и нежилых зданиях, жилых домах</a:t>
            </a:r>
            <a:r>
              <a:rPr lang="ru-RU" dirty="0"/>
              <a:t> определяется как сумма площадей всех частей жилых помещений, включая площадь помещений вспомогательного использования, предназначенных для удовлетворения гражданами бытовых и иных нужд, связанных с их проживанием в жилом помещении, площадей лоджий, балконов, веранд, террас, подсчитываемых </a:t>
            </a:r>
            <a:br>
              <a:rPr lang="ru-RU" dirty="0"/>
            </a:br>
            <a:r>
              <a:rPr lang="ru-RU" dirty="0"/>
              <a:t>с соответствующими понижающими коэффициентами, а также жилых и вспомогательных помещений </a:t>
            </a:r>
            <a:br>
              <a:rPr lang="ru-RU" dirty="0"/>
            </a:br>
            <a:r>
              <a:rPr lang="ru-RU" dirty="0"/>
              <a:t>в индивидуальных жилых домах. К помещениям вспомогательного использования относятся кухни, передние, холлы, внутриквартирные коридоры, ванные или душевые, кладовые или хозяйственные встроенные шкафы. В домах-интернатах для престарелых и инвалидов, ветеранов, специальных домах для одиноких престарелых, детских домах </a:t>
            </a:r>
            <a:br>
              <a:rPr lang="ru-RU" dirty="0"/>
            </a:br>
            <a:r>
              <a:rPr lang="ru-RU" dirty="0"/>
              <a:t>к подсобным помещениям относятся столовые, буфеты, клубы, читальни, спортивные залы, приемные пункты бытового обслуживания и медицинского обслуживания. В общую площадь введенных жилых домов не входит площадь вестибюлей, тамбуров, лестничных клеток, лифтовых холлов, общих коридоров, а также площадь в жилых домах, предназначенная для встроенно-пристроенных помещений. В индивидуальных жилых домах, построенных населением, площади балконов, лоджий, веранд и террас в общую площадь жилых помещений не включаются.</a:t>
            </a:r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8103637" cy="936897"/>
          </a:xfrm>
        </p:spPr>
        <p:txBody>
          <a:bodyPr/>
          <a:lstStyle/>
          <a:p>
            <a:r>
              <a:rPr lang="ru-RU" dirty="0"/>
              <a:t>КОЛЛЕКТИВНЫЕ СРЕДСТВА РАЗМЕЩЕНИЯ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just"/>
            <a:r>
              <a:rPr lang="ru-RU" dirty="0"/>
              <a:t>В данном разделе отражаются данные по всем расположенным на территории муниципального образования коллективным средствам размещения (гостиницам, </a:t>
            </a:r>
            <a:r>
              <a:rPr lang="ru-RU" dirty="0" err="1"/>
              <a:t>апартотелям</a:t>
            </a:r>
            <a:r>
              <a:rPr lang="ru-RU" dirty="0"/>
              <a:t>, </a:t>
            </a:r>
            <a:r>
              <a:rPr lang="ru-RU" dirty="0" err="1"/>
              <a:t>сюит-отелям</a:t>
            </a:r>
            <a:r>
              <a:rPr lang="ru-RU" dirty="0"/>
              <a:t>, мотелям, </a:t>
            </a:r>
            <a:r>
              <a:rPr lang="ru-RU" dirty="0" err="1"/>
              <a:t>хостелам</a:t>
            </a:r>
            <a:r>
              <a:rPr lang="ru-RU" dirty="0"/>
              <a:t>, меблированным комнатам, гостевым домам, санаториям, санаториям-профилакториям, санаторным оздоровительным лагерям, курортным поликлиникам, бальнеологическим лечебницам, грязелечебницам, домам отдыха, пансионатам, базам отдыха, кемпингам, загородным оздоровительным лагерям, туристским базам, домам охотника (рыбака), сельским гостевым домам). </a:t>
            </a:r>
          </a:p>
          <a:p>
            <a:pPr algn="just"/>
            <a:r>
              <a:rPr lang="ru-RU" dirty="0"/>
              <a:t>Коллективное средство размещения может состоять из нескольких корпусов, зданий и других строений и в этом случае должно учитываться как одно коллективное средство размещения.</a:t>
            </a:r>
          </a:p>
          <a:p>
            <a:pPr algn="just"/>
            <a:r>
              <a:rPr lang="ru-RU" dirty="0"/>
              <a:t>В данном разделе не отражаются данные об общежитиях для студентов, учащихся, рабочих, служащих </a:t>
            </a:r>
            <a:br>
              <a:rPr lang="ru-RU" dirty="0"/>
            </a:br>
            <a:r>
              <a:rPr lang="ru-RU" dirty="0"/>
              <a:t>и военнослужащих, детских оздоровительных лагерях </a:t>
            </a:r>
            <a:r>
              <a:rPr lang="ru-RU" dirty="0" err="1"/>
              <a:t>c</a:t>
            </a:r>
            <a:r>
              <a:rPr lang="ru-RU" dirty="0"/>
              <a:t> дневным пребыванием, а также лагерях труда и отдыха </a:t>
            </a:r>
            <a:br>
              <a:rPr lang="ru-RU" dirty="0"/>
            </a:br>
            <a:r>
              <a:rPr lang="ru-RU" dirty="0"/>
              <a:t>с дневным пребыванием для школьников  на время каникул. </a:t>
            </a:r>
          </a:p>
          <a:p>
            <a:pPr algn="ctr"/>
            <a:r>
              <a:rPr lang="ru-RU" b="1" dirty="0"/>
              <a:t>СТРОКА 63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63</a:t>
            </a:r>
            <a:r>
              <a:rPr lang="ru-RU" dirty="0"/>
              <a:t> показывается общее число коллективных средств размещения, осуществлявших деятельность </a:t>
            </a:r>
            <a:br>
              <a:rPr lang="ru-RU" dirty="0"/>
            </a:br>
            <a:r>
              <a:rPr lang="ru-RU" dirty="0"/>
              <a:t>в отчетном году на территории муниципального образования. </a:t>
            </a:r>
          </a:p>
          <a:p>
            <a:pPr algn="ctr"/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315200" y="1801607"/>
            <a:ext cx="4687910" cy="3070225"/>
          </a:xfrm>
        </p:spPr>
        <p:txBody>
          <a:bodyPr/>
          <a:lstStyle/>
          <a:p>
            <a:r>
              <a:rPr lang="ru-RU" dirty="0"/>
              <a:t>Указания </a:t>
            </a:r>
            <a:br>
              <a:rPr lang="ru-RU" dirty="0"/>
            </a:br>
            <a:r>
              <a:rPr lang="ru-RU" dirty="0"/>
              <a:t>по заполнению</a:t>
            </a:r>
          </a:p>
        </p:txBody>
      </p:sp>
    </p:spTree>
    <p:extLst>
      <p:ext uri="{BB962C8B-B14F-4D97-AF65-F5344CB8AC3E}">
        <p14:creationId xmlns:p14="http://schemas.microsoft.com/office/powerpoint/2010/main" val="16949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8103637" cy="936897"/>
          </a:xfrm>
        </p:spPr>
        <p:txBody>
          <a:bodyPr/>
          <a:lstStyle/>
          <a:p>
            <a:r>
              <a:rPr lang="ru-RU" dirty="0"/>
              <a:t>ПОЧТОВАЯ И ТЕЛЕФОННАЯ СВЯЗЬ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150806" cy="4668570"/>
          </a:xfrm>
        </p:spPr>
        <p:txBody>
          <a:bodyPr/>
          <a:lstStyle/>
          <a:p>
            <a:pPr algn="ctr"/>
            <a:r>
              <a:rPr lang="ru-RU" b="1" dirty="0"/>
              <a:t>СТРОКИ 64, 65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64 </a:t>
            </a:r>
            <a:r>
              <a:rPr lang="ru-RU" dirty="0"/>
              <a:t>показывается число сельских населенных пунктов, обслуживаемых почтовой связью (отделениями почтовой связи или их структурными подразделениями, находящимися на территории населенного пункта, передвижными отделениями связи, внештатными работниками почтовой связи, почтальонами).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строке 65 </a:t>
            </a:r>
            <a:r>
              <a:rPr lang="ru-RU" dirty="0"/>
              <a:t>указывается число сельских населенных пунктов, имеющих телефонную связь на базе проводных технологий (фиксированная телефонная связь – телефон, таксофон).</a:t>
            </a:r>
          </a:p>
          <a:p>
            <a:pPr algn="just"/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494284" y="5929330"/>
            <a:ext cx="857256" cy="50006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623676" cy="936897"/>
          </a:xfrm>
        </p:spPr>
        <p:txBody>
          <a:bodyPr/>
          <a:lstStyle/>
          <a:p>
            <a:r>
              <a:rPr lang="ru-RU" dirty="0"/>
              <a:t>УКАЗАНИЯ ПО ЗАПОЛНЕНИЮ ФОРМЫ № 1-МО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875201" cy="466857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Административные данные (далее – данные) по форме федерального статистического наблюдения № 1-МО «Сведения </a:t>
            </a:r>
            <a:br>
              <a:rPr lang="ru-RU" dirty="0"/>
            </a:br>
            <a:r>
              <a:rPr lang="ru-RU" dirty="0"/>
              <a:t>об объектах инфраструктуры муниципального образования» (далее – форма) предоставляют органы местного самоуправления муниципальных образований.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Форма утверждена в соответствии со статьей 17 Федерального закона от 6 октября 2003 г. № 131-ФЗ «Об общих принципах организации местного самоуправления в Российской Федерации» и пунктом 2 постановления Правительства Российской Федерации от 11 ноября 2006 г. № 670 «О порядке предоставления органами местного самоуправления органам государственной власти статистических показателей, характеризующих состояние экономики и социальной сферы муниципального образования».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В адресной части указывается полное наименование отчитывающейся организации в соответствии с учредительными документами, зарегистрированными в установленном порядке, а затем в скобках – краткое наименование.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По строке «Почтовый адрес» указывается наименование субъекта Российской Федерации, юридический адрес с почтовым индексом, указанный в ЕГРЮЛ; либо адрес, по которому юридическое лицо фактически осуществляет свою деятельность, если он не совпадает с юридическим адресом.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В кодовой части титульного листа формы на основании Уведомления о присвоении кода ОКПО (идентификационного номера), размещенного на сайте системы сбора отчетности Росстата в информационно-телекоммуникационной сети «Интернет» по адресу: </a:t>
            </a:r>
            <a:r>
              <a:rPr lang="ru-RU" u="sng" dirty="0">
                <a:hlinkClick r:id="rId2"/>
              </a:rPr>
              <a:t>https://websbor.gks.ru/online/info</a:t>
            </a:r>
            <a:r>
              <a:rPr lang="ru-RU" dirty="0"/>
              <a:t> , отчитывающаяся организация проставляет код по Общероссийскому классификатору предприятий и организаций (ОКПО).</a:t>
            </a:r>
          </a:p>
          <a:p>
            <a:pPr algn="just">
              <a:spcBef>
                <a:spcPts val="600"/>
              </a:spcBef>
            </a:pPr>
            <a:r>
              <a:rPr lang="ru-RU" b="1" dirty="0"/>
              <a:t>В графе 3</a:t>
            </a:r>
            <a:r>
              <a:rPr lang="ru-RU" dirty="0"/>
              <a:t> кодовой части формы титульного листа проставляется код типа муниципального образования: муниципальный район – 13, муниципальный округ – 20, городской округ – 15, городской округ с внутригородским делением – 16, внутригородской район – 17, внутригородская территория (внутригородское муниципальное образование) города федерального значения – 12, городское поселение – 10, сельское поселение – 11.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b="1" dirty="0"/>
              <a:t>В графе 4 </a:t>
            </a:r>
            <a:r>
              <a:rPr lang="ru-RU" dirty="0"/>
              <a:t>кодовой части</a:t>
            </a:r>
            <a:r>
              <a:rPr lang="ru-RU" b="1" dirty="0"/>
              <a:t> </a:t>
            </a:r>
            <a:r>
              <a:rPr lang="ru-RU" dirty="0"/>
              <a:t>формы титульного листа проставляется код ОКТМО муниципального образования, за которое предоставляется отчет.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623676" cy="936897"/>
          </a:xfrm>
        </p:spPr>
        <p:txBody>
          <a:bodyPr/>
          <a:lstStyle/>
          <a:p>
            <a:r>
              <a:rPr lang="ru-RU" dirty="0"/>
              <a:t>УКАЗАНИЯ ПО ЗАПОЛНЕНИЮ ФОРМЫ № 1-МО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10875201" cy="4668570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/>
              <a:t>В форме приводятся данные по организациям, расположенным на территории муниципального образования, независимо </a:t>
            </a:r>
            <a:br>
              <a:rPr lang="ru-RU" dirty="0"/>
            </a:br>
            <a:r>
              <a:rPr lang="ru-RU" dirty="0"/>
              <a:t>от подчиненности и источников финансирования. 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/>
              <a:t>С целью получения данных по муниципальному району рекомендуем городским и сельским поселениям, входящим в его состав, оказать содействие администрации муниципального района в сборе данных.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/>
              <a:t>По муниципальным образованиям, наделенным статусом муниципального района, имеющим в своем составе городские </a:t>
            </a:r>
            <a:br>
              <a:rPr lang="ru-RU" dirty="0"/>
            </a:br>
            <a:r>
              <a:rPr lang="ru-RU" dirty="0"/>
              <a:t>и сельские поселения и не имеющим межселенной территории, предоставляется сводный отчет, обобщающий входящие </a:t>
            </a:r>
            <a:br>
              <a:rPr lang="ru-RU" dirty="0"/>
            </a:br>
            <a:r>
              <a:rPr lang="ru-RU" dirty="0"/>
              <a:t>в его состав городские и сельские поселения.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/>
              <a:t>Сводные данные по муниципальному району, имеющему в своем составе межселенную территорию, должны включать данные по городским, сельским поселениям и данные по межселенной территории.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b="1" dirty="0"/>
              <a:t>Графа 5</a:t>
            </a:r>
            <a:r>
              <a:rPr lang="ru-RU" dirty="0"/>
              <a:t> заполняется только по муниципальным районам, муниципальным округам и городским округам. По графе 5 показываются сводные данные по сельским территориям. «Сельские территории – сельские поселения или сельские поселения и межселенные территории, объединенные общей территорией в границах муниципального района; сельские населенные пункты, входящие в состав городских поселений, муниципальных округов, городских округов (за исключением городских округов, на территориях которых находятся административные центры субъектов Российской Федерации); сельские населенные пункты, входящие в состав внутригородских муниципальных образований г. Севастополя; рабочие поселки, наделенные статусом городских поселений; рабочие поселки, входящие в состав городских поселений, муниципальных округов, городских округов (за исключением городских округов, на территориях которых находятся административные центры субъектов Российской Федерации). Перечень таких сельских населенных пунктов и рабочих поселков на территории субъекта Российской Федерации определяется высшим исполнительным органом субъекта Российской Федерации или исполнительным органом субъекта Российской Федерации, уполномоченным высшим исполнительным органом субъекта Российской Федерации (далее – орган исполнительной власти).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/>
              <a:t>Данные строк 1, 38, 39 показываются с одним десятичным знаком; 40–43 – с двумя десятичными знаками; остальные – </a:t>
            </a:r>
            <a:br>
              <a:rPr lang="ru-RU" dirty="0"/>
            </a:br>
            <a:r>
              <a:rPr lang="ru-RU" dirty="0"/>
              <a:t>в целых числах. </a:t>
            </a:r>
          </a:p>
        </p:txBody>
      </p:sp>
    </p:spTree>
    <p:extLst>
      <p:ext uri="{BB962C8B-B14F-4D97-AF65-F5344CB8AC3E}">
        <p14:creationId xmlns:p14="http://schemas.microsoft.com/office/powerpoint/2010/main" val="7123466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1" y="536137"/>
            <a:ext cx="11036840" cy="936897"/>
          </a:xfrm>
        </p:spPr>
        <p:txBody>
          <a:bodyPr/>
          <a:lstStyle/>
          <a:p>
            <a:r>
              <a:rPr lang="ru-RU" dirty="0"/>
              <a:t>Рекомендации по заполнению формы № 1-МО «Сведения </a:t>
            </a:r>
            <a:br>
              <a:rPr lang="ru-RU" dirty="0"/>
            </a:br>
            <a:r>
              <a:rPr lang="ru-RU" dirty="0"/>
              <a:t>об объектах инфраструктуры муниципальных образований»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9937049" cy="4668570"/>
          </a:xfrm>
        </p:spPr>
        <p:txBody>
          <a:bodyPr/>
          <a:lstStyle/>
          <a:p>
            <a:pPr marL="0" lvl="0" indent="450000" algn="just" fontAlgn="base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Форма № 1-МО заполняется по состоянию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31 декабря 2022 года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 разрезе муниципальных образований.  </a:t>
            </a:r>
          </a:p>
          <a:p>
            <a:pPr marL="0" lvl="0" indent="450000" algn="just" eaLnBrk="0" fontAlgn="base" hangingPunct="0">
              <a:lnSpc>
                <a:spcPct val="120000"/>
              </a:lnSpc>
              <a:spcBef>
                <a:spcPts val="6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Обращаем внимание должностных лиц, ответственных за составление формы 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муниципальных образованиях, на следующее:</a:t>
            </a:r>
            <a:endParaRPr lang="ru-RU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000" algn="just" eaLnBrk="0" fontAlgn="base" hangingPunc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Char char="-"/>
            </a:pPr>
            <a:r>
              <a:rPr lang="ru-RU" smtClean="0"/>
              <a:t>формирование </a:t>
            </a:r>
            <a:r>
              <a:rPr lang="ru-RU" dirty="0"/>
              <a:t>органами местного самоуправления </a:t>
            </a:r>
            <a:r>
              <a:rPr lang="ru-RU" b="1" dirty="0"/>
              <a:t>графы 5 </a:t>
            </a:r>
            <a:r>
              <a:rPr lang="ru-RU" dirty="0"/>
              <a:t>формы должно осуществляться путем свода на муниципалитет данных по населенным пунктам, входящим в реестр «Сельских территорий</a:t>
            </a:r>
            <a:r>
              <a:rPr lang="ru-RU" dirty="0" smtClean="0"/>
              <a:t>», </a:t>
            </a:r>
            <a:r>
              <a:rPr lang="ru-RU" dirty="0"/>
              <a:t>разработка сводной информации по форме № 1-МО осуществляется в разрезе сельских территорий </a:t>
            </a:r>
            <a:br>
              <a:rPr lang="ru-RU" dirty="0"/>
            </a:br>
            <a:r>
              <a:rPr lang="ru-RU" dirty="0"/>
              <a:t>и формируется в соответствии с понятием «сельские территории», закрепленным в государственной программе Российской Федерации «Комплексное развитие сельских территорий», утвержденной постановлением Правительства Российской Федерации от 31 мая 2019 г. № </a:t>
            </a:r>
            <a:r>
              <a:rPr lang="ru-RU" dirty="0" smtClean="0"/>
              <a:t>696; </a:t>
            </a:r>
            <a:endParaRPr lang="ru-RU" dirty="0"/>
          </a:p>
          <a:p>
            <a:pPr marL="0" lvl="0" indent="450000" algn="just" eaLnBrk="0" fontAlgn="base" hangingPunc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городские округа, муниципальные районы, сельские и городские поселения заполняют все строки данной формы. Не заполненные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графоклетки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(прочерки) в бланке статистической отчетности будут считаться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 отсутствие явления на территории муниципального образования;</a:t>
            </a:r>
          </a:p>
          <a:p>
            <a:pPr marL="0" lvl="0" indent="450000" algn="just" eaLnBrk="0" fontAlgn="base" hangingPunc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строки заполняются согласно методологическим указаниям, размещенным на бланке формы.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450000" algn="just" eaLnBrk="0" fontAlgn="base" hangingPunc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000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Бланк формы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9226</TotalTime>
  <Words>4061</Words>
  <Application>Microsoft Office PowerPoint</Application>
  <PresentationFormat>Произвольный</PresentationFormat>
  <Paragraphs>644</Paragraphs>
  <Slides>50</Slides>
  <Notes>0</Notes>
  <HiddenSlides>28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Наумова Алина Васильевна</cp:lastModifiedBy>
  <cp:revision>555</cp:revision>
  <dcterms:created xsi:type="dcterms:W3CDTF">2020-03-31T09:31:17Z</dcterms:created>
  <dcterms:modified xsi:type="dcterms:W3CDTF">2023-03-23T12:25:00Z</dcterms:modified>
</cp:coreProperties>
</file>