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charts/chart27.xml" ContentType="application/vnd.openxmlformats-officedocument.drawingml.chart+xml"/>
  <Override PartName="/ppt/theme/themeOverride9.xml" ContentType="application/vnd.openxmlformats-officedocument.themeOverride+xml"/>
  <Override PartName="/ppt/charts/chart28.xml" ContentType="application/vnd.openxmlformats-officedocument.drawingml.chart+xml"/>
  <Override PartName="/ppt/theme/themeOverride10.xml" ContentType="application/vnd.openxmlformats-officedocument.themeOverride+xml"/>
  <Override PartName="/ppt/charts/chart29.xml" ContentType="application/vnd.openxmlformats-officedocument.drawingml.chart+xml"/>
  <Override PartName="/ppt/theme/themeOverride11.xml" ContentType="application/vnd.openxmlformats-officedocument.themeOverride+xml"/>
  <Override PartName="/ppt/charts/chart30.xml" ContentType="application/vnd.openxmlformats-officedocument.drawingml.chart+xml"/>
  <Override PartName="/ppt/theme/themeOverride12.xml" ContentType="application/vnd.openxmlformats-officedocument.themeOverride+xml"/>
  <Override PartName="/ppt/charts/chart31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9" r:id="rId3"/>
    <p:sldId id="300" r:id="rId4"/>
    <p:sldId id="301" r:id="rId5"/>
    <p:sldId id="264" r:id="rId6"/>
    <p:sldId id="295" r:id="rId7"/>
    <p:sldId id="297" r:id="rId8"/>
    <p:sldId id="266" r:id="rId9"/>
    <p:sldId id="267" r:id="rId10"/>
    <p:sldId id="272" r:id="rId11"/>
    <p:sldId id="302" r:id="rId12"/>
    <p:sldId id="298" r:id="rId13"/>
    <p:sldId id="294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E0E"/>
    <a:srgbClr val="C76361"/>
    <a:srgbClr val="927AAE"/>
    <a:srgbClr val="C96B69"/>
    <a:srgbClr val="0303BD"/>
    <a:srgbClr val="7A34AE"/>
    <a:srgbClr val="843F06"/>
    <a:srgbClr val="37441C"/>
    <a:srgbClr val="458A00"/>
    <a:srgbClr val="F3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3310" autoAdjust="0"/>
  </p:normalViewPr>
  <p:slideViewPr>
    <p:cSldViewPr>
      <p:cViewPr>
        <p:scale>
          <a:sx n="77" d="100"/>
          <a:sy n="77" d="100"/>
        </p:scale>
        <p:origin x="-260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8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9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0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2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0CC6E"/>
            </a:soli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8F45C7"/>
                  </a:gs>
                  <a:gs pos="50000">
                    <a:srgbClr val="C7A2E3"/>
                  </a:gs>
                </a:gsLst>
                <a:lin ang="0" scaled="1"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92A01"/>
                  </a:gs>
                  <a:gs pos="50000">
                    <a:srgbClr val="FE6648"/>
                  </a:gs>
                </a:gsLst>
                <a:lin ang="0" scaled="1"/>
                <a:tileRect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AA760E"/>
                  </a:gs>
                  <a:gs pos="50000">
                    <a:srgbClr val="FFA347"/>
                  </a:gs>
                </a:gsLst>
                <a:lin ang="0" scaled="1"/>
                <a:tileRect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D5D862"/>
                  </a:gs>
                  <a:gs pos="50000">
                    <a:srgbClr val="FFFF99"/>
                  </a:gs>
                </a:gsLst>
                <a:lin ang="0" scaled="1"/>
              </a:gradFill>
            </c:spPr>
          </c:dPt>
          <c:cat>
            <c:strRef>
              <c:f>Лист1!$A$2:$A$5</c:f>
              <c:strCache>
                <c:ptCount val="4"/>
                <c:pt idx="0">
                  <c:v>дачи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малые, микропредприятия и подсобные сельские хозяйства несельскохозяйственных организаций</c:v>
                </c:pt>
                <c:pt idx="3">
                  <c:v>крупные и средние сельскохозяйственные организации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2443</c:v>
                </c:pt>
                <c:pt idx="1">
                  <c:v>57000</c:v>
                </c:pt>
                <c:pt idx="2">
                  <c:v>13022</c:v>
                </c:pt>
                <c:pt idx="3">
                  <c:v>5069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00675968"/>
        <c:axId val="100677504"/>
      </c:barChart>
      <c:catAx>
        <c:axId val="100675968"/>
        <c:scaling>
          <c:orientation val="minMax"/>
        </c:scaling>
        <c:delete val="1"/>
        <c:axPos val="l"/>
        <c:majorTickMark val="out"/>
        <c:minorTickMark val="none"/>
        <c:tickLblPos val="none"/>
        <c:crossAx val="100677504"/>
        <c:crosses val="autoZero"/>
        <c:auto val="1"/>
        <c:lblAlgn val="ctr"/>
        <c:lblOffset val="100"/>
        <c:noMultiLvlLbl val="0"/>
      </c:catAx>
      <c:valAx>
        <c:axId val="100677504"/>
        <c:scaling>
          <c:orientation val="minMax"/>
          <c:max val="60000"/>
        </c:scaling>
        <c:delete val="1"/>
        <c:axPos val="b"/>
        <c:numFmt formatCode="General" sourceLinked="1"/>
        <c:majorTickMark val="out"/>
        <c:minorTickMark val="none"/>
        <c:tickLblPos val="none"/>
        <c:crossAx val="10067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3.8866406673188608E-2"/>
          <c:w val="1"/>
          <c:h val="0.9053710109652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912.3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800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269248"/>
        <c:axId val="35271040"/>
      </c:barChart>
      <c:catAx>
        <c:axId val="35269248"/>
        <c:scaling>
          <c:orientation val="minMax"/>
        </c:scaling>
        <c:delete val="1"/>
        <c:axPos val="b"/>
        <c:majorTickMark val="out"/>
        <c:minorTickMark val="none"/>
        <c:tickLblPos val="none"/>
        <c:crossAx val="35271040"/>
        <c:crosses val="autoZero"/>
        <c:auto val="1"/>
        <c:lblAlgn val="ctr"/>
        <c:lblOffset val="100"/>
        <c:noMultiLvlLbl val="0"/>
      </c:catAx>
      <c:valAx>
        <c:axId val="35271040"/>
        <c:scaling>
          <c:orientation val="minMax"/>
          <c:max val="100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526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3.8866406673188608E-2"/>
          <c:w val="1"/>
          <c:h val="0.9053710109652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308288"/>
        <c:axId val="35309824"/>
      </c:barChart>
      <c:catAx>
        <c:axId val="35308288"/>
        <c:scaling>
          <c:orientation val="minMax"/>
        </c:scaling>
        <c:delete val="1"/>
        <c:axPos val="b"/>
        <c:majorTickMark val="out"/>
        <c:minorTickMark val="none"/>
        <c:tickLblPos val="none"/>
        <c:crossAx val="35309824"/>
        <c:crosses val="autoZero"/>
        <c:auto val="1"/>
        <c:lblAlgn val="ctr"/>
        <c:lblOffset val="100"/>
        <c:noMultiLvlLbl val="0"/>
      </c:catAx>
      <c:valAx>
        <c:axId val="35309824"/>
        <c:scaling>
          <c:orientation val="minMax"/>
          <c:max val="6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530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3.8866406673188608E-2"/>
          <c:w val="1"/>
          <c:h val="0.9053710109652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59.6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223104"/>
        <c:axId val="44224896"/>
      </c:barChart>
      <c:catAx>
        <c:axId val="44223104"/>
        <c:scaling>
          <c:orientation val="minMax"/>
        </c:scaling>
        <c:delete val="1"/>
        <c:axPos val="b"/>
        <c:majorTickMark val="out"/>
        <c:minorTickMark val="none"/>
        <c:tickLblPos val="none"/>
        <c:crossAx val="44224896"/>
        <c:crosses val="autoZero"/>
        <c:auto val="1"/>
        <c:lblAlgn val="ctr"/>
        <c:lblOffset val="100"/>
        <c:noMultiLvlLbl val="0"/>
      </c:catAx>
      <c:valAx>
        <c:axId val="44224896"/>
        <c:scaling>
          <c:orientation val="minMax"/>
          <c:max val="7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4422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3.8866406673188608E-2"/>
          <c:w val="1"/>
          <c:h val="0.9053710109652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554.70000000000005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297.60000000000002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274432"/>
        <c:axId val="44275968"/>
      </c:barChart>
      <c:catAx>
        <c:axId val="44274432"/>
        <c:scaling>
          <c:orientation val="minMax"/>
        </c:scaling>
        <c:delete val="1"/>
        <c:axPos val="b"/>
        <c:majorTickMark val="out"/>
        <c:minorTickMark val="none"/>
        <c:tickLblPos val="none"/>
        <c:crossAx val="44275968"/>
        <c:crosses val="autoZero"/>
        <c:auto val="1"/>
        <c:lblAlgn val="ctr"/>
        <c:lblOffset val="100"/>
        <c:noMultiLvlLbl val="0"/>
      </c:catAx>
      <c:valAx>
        <c:axId val="44275968"/>
        <c:scaling>
          <c:orientation val="minMax"/>
          <c:max val="60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4427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72E-2"/>
          <c:y val="2.4608042877580682E-2"/>
          <c:w val="0.90716076935075329"/>
          <c:h val="0.88760564618128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3575.7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effectLst>
              <a:outerShdw blurRad="190500" dist="266700" dir="2700000" sx="102000" sy="102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190500" dist="266700" dir="2700000" sx="102000" sy="102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3669.7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axId val="44703744"/>
        <c:axId val="44705280"/>
      </c:barChart>
      <c:catAx>
        <c:axId val="44703744"/>
        <c:scaling>
          <c:orientation val="minMax"/>
        </c:scaling>
        <c:delete val="1"/>
        <c:axPos val="b"/>
        <c:majorTickMark val="out"/>
        <c:minorTickMark val="none"/>
        <c:tickLblPos val="none"/>
        <c:crossAx val="44705280"/>
        <c:crosses val="autoZero"/>
        <c:auto val="1"/>
        <c:lblAlgn val="ctr"/>
        <c:lblOffset val="100"/>
        <c:noMultiLvlLbl val="0"/>
      </c:catAx>
      <c:valAx>
        <c:axId val="44705280"/>
        <c:scaling>
          <c:orientation val="minMax"/>
          <c:max val="3800"/>
          <c:min val="2500"/>
        </c:scaling>
        <c:delete val="1"/>
        <c:axPos val="l"/>
        <c:numFmt formatCode="#,##0.0" sourceLinked="1"/>
        <c:majorTickMark val="out"/>
        <c:minorTickMark val="none"/>
        <c:tickLblPos val="none"/>
        <c:crossAx val="44703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592301550239148"/>
          <c:y val="0.9096211958249355"/>
          <c:w val="0.7340393007965651"/>
          <c:h val="7.5747607376432421E-2"/>
        </c:manualLayout>
      </c:layout>
      <c:overlay val="0"/>
      <c:spPr>
        <a:noFill/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68632110931722E-2"/>
          <c:y val="0.167319090350664"/>
          <c:w val="0.95171501559325844"/>
          <c:h val="0.7699362507678397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  <a:headEnd type="oval"/>
                <a:tailEnd type="stealth"/>
              </a:ln>
            </c:spPr>
          </c:marker>
          <c:xVal>
            <c:numRef>
              <c:f>Лист1!$A$2:$A$3</c:f>
              <c:numCache>
                <c:formatCode>General</c:formatCode>
                <c:ptCount val="2"/>
                <c:pt idx="0">
                  <c:v>0.5</c:v>
                </c:pt>
                <c:pt idx="1">
                  <c:v>3.2</c:v>
                </c:pt>
              </c:numCache>
            </c:num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24992"/>
        <c:axId val="44726912"/>
      </c:scatterChart>
      <c:valAx>
        <c:axId val="4472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accent2">
                <a:lumMod val="75000"/>
              </a:schemeClr>
            </a:solidFill>
            <a:prstDash val="dash"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4726912"/>
        <c:crosses val="autoZero"/>
        <c:crossBetween val="midCat"/>
      </c:valAx>
      <c:valAx>
        <c:axId val="44726912"/>
        <c:scaling>
          <c:orientation val="minMax"/>
          <c:min val="-25"/>
        </c:scaling>
        <c:delete val="1"/>
        <c:axPos val="l"/>
        <c:numFmt formatCode="General" sourceLinked="1"/>
        <c:majorTickMark val="out"/>
        <c:minorTickMark val="none"/>
        <c:tickLblPos val="none"/>
        <c:crossAx val="44724992"/>
        <c:crosses val="autoZero"/>
        <c:crossBetween val="midCat"/>
      </c:valAx>
      <c:spPr>
        <a:solidFill>
          <a:prstClr val="white">
            <a:alpha val="60000"/>
          </a:prst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9.4629084967320254E-2"/>
          <c:w val="1"/>
          <c:h val="0.9053710109652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</c:spPr>
          </c:dPt>
          <c:dLbls>
            <c:spPr>
              <a:ln>
                <a:solidFill>
                  <a:sysClr val="window" lastClr="FFFFFF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96B69"/>
              </a:solidFill>
            </c:spPr>
          </c:dPt>
          <c:dLbls>
            <c:spPr>
              <a:ln>
                <a:solidFill>
                  <a:sysClr val="window" lastClr="FFFFFF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922560"/>
        <c:axId val="43924096"/>
      </c:barChart>
      <c:catAx>
        <c:axId val="43922560"/>
        <c:scaling>
          <c:orientation val="minMax"/>
        </c:scaling>
        <c:delete val="1"/>
        <c:axPos val="b"/>
        <c:majorTickMark val="out"/>
        <c:minorTickMark val="none"/>
        <c:tickLblPos val="none"/>
        <c:crossAx val="43924096"/>
        <c:crosses val="autoZero"/>
        <c:auto val="1"/>
        <c:lblAlgn val="ctr"/>
        <c:lblOffset val="100"/>
        <c:noMultiLvlLbl val="0"/>
      </c:catAx>
      <c:valAx>
        <c:axId val="43924096"/>
        <c:scaling>
          <c:orientation val="minMax"/>
          <c:max val="6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4392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9.4629166666667722E-2"/>
          <c:w val="1"/>
          <c:h val="0.9053710109652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Lbls>
            <c:spPr>
              <a:solidFill>
                <a:sysClr val="window" lastClr="FFFFFF">
                  <a:alpha val="70000"/>
                </a:sysClr>
              </a:solidFill>
              <a:ln>
                <a:solidFill>
                  <a:sysClr val="window" lastClr="FFFFFF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7AAE"/>
            </a:solidFill>
          </c:spPr>
          <c:invertIfNegative val="0"/>
          <c:dLbls>
            <c:spPr>
              <a:solidFill>
                <a:sysClr val="window" lastClr="FFFFFF">
                  <a:alpha val="70000"/>
                </a:sysClr>
              </a:solidFill>
              <a:ln>
                <a:solidFill>
                  <a:sysClr val="window" lastClr="FFFFFF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015616"/>
        <c:axId val="44017152"/>
      </c:barChart>
      <c:catAx>
        <c:axId val="44015616"/>
        <c:scaling>
          <c:orientation val="minMax"/>
        </c:scaling>
        <c:delete val="1"/>
        <c:axPos val="b"/>
        <c:majorTickMark val="out"/>
        <c:minorTickMark val="none"/>
        <c:tickLblPos val="none"/>
        <c:crossAx val="44017152"/>
        <c:crosses val="autoZero"/>
        <c:auto val="1"/>
        <c:lblAlgn val="ctr"/>
        <c:lblOffset val="100"/>
        <c:noMultiLvlLbl val="0"/>
      </c:catAx>
      <c:valAx>
        <c:axId val="44017152"/>
        <c:scaling>
          <c:orientation val="minMax"/>
          <c:max val="6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4401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736243202992E-2"/>
          <c:y val="8.5268129222327252E-2"/>
          <c:w val="0.87699742474573061"/>
          <c:h val="0.6878853529795618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6"/>
            <c:spPr>
              <a:ln w="6350">
                <a:headEnd type="oval"/>
                <a:tailEnd type="stealth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6350"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 w="6350"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xVal>
            <c:numRef>
              <c:f>Лист1!$A$2:$A$3</c:f>
              <c:numCache>
                <c:formatCode>General</c:formatCode>
                <c:ptCount val="2"/>
                <c:pt idx="0">
                  <c:v>0.4</c:v>
                </c:pt>
                <c:pt idx="1">
                  <c:v>1.1000000000000001</c:v>
                </c:pt>
              </c:numCache>
            </c:num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-24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85792"/>
        <c:axId val="44387328"/>
      </c:scatterChart>
      <c:valAx>
        <c:axId val="443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accent2">
                <a:lumMod val="75000"/>
              </a:schemeClr>
            </a:solidFill>
            <a:prstDash val="dash"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4387328"/>
        <c:crosses val="autoZero"/>
        <c:crossBetween val="midCat"/>
      </c:valAx>
      <c:valAx>
        <c:axId val="44387328"/>
        <c:scaling>
          <c:orientation val="minMax"/>
          <c:min val="-25"/>
        </c:scaling>
        <c:delete val="1"/>
        <c:axPos val="l"/>
        <c:numFmt formatCode="General" sourceLinked="1"/>
        <c:majorTickMark val="out"/>
        <c:minorTickMark val="none"/>
        <c:tickLblPos val="none"/>
        <c:crossAx val="44385792"/>
        <c:crosses val="autoZero"/>
        <c:crossBetween val="midCat"/>
      </c:valAx>
      <c:spPr>
        <a:solidFill>
          <a:prstClr val="white">
            <a:alpha val="60000"/>
          </a:prst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94736243202992E-2"/>
          <c:y val="8.5268129222327252E-2"/>
          <c:w val="0.87699742474573061"/>
          <c:h val="0.6878853529795619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6"/>
            <c:spPr>
              <a:ln w="6350">
                <a:headEnd type="oval"/>
                <a:tailEnd type="stealth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6350"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 w="6350"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xVal>
            <c:numRef>
              <c:f>Лист1!$A$2:$A$3</c:f>
              <c:numCache>
                <c:formatCode>General</c:formatCode>
                <c:ptCount val="2"/>
                <c:pt idx="0">
                  <c:v>0.4</c:v>
                </c:pt>
                <c:pt idx="1">
                  <c:v>1.1000000000000001</c:v>
                </c:pt>
              </c:numCache>
            </c:num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-10.3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52864"/>
        <c:axId val="44454656"/>
      </c:scatterChart>
      <c:valAx>
        <c:axId val="4445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accent2">
                <a:lumMod val="75000"/>
              </a:schemeClr>
            </a:solidFill>
            <a:prstDash val="dash"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4454656"/>
        <c:crosses val="autoZero"/>
        <c:crossBetween val="midCat"/>
      </c:valAx>
      <c:valAx>
        <c:axId val="44454656"/>
        <c:scaling>
          <c:orientation val="minMax"/>
          <c:min val="-25"/>
        </c:scaling>
        <c:delete val="1"/>
        <c:axPos val="l"/>
        <c:numFmt formatCode="General" sourceLinked="1"/>
        <c:majorTickMark val="out"/>
        <c:minorTickMark val="none"/>
        <c:tickLblPos val="none"/>
        <c:crossAx val="44452864"/>
        <c:crosses val="autoZero"/>
        <c:crossBetween val="midCat"/>
      </c:valAx>
      <c:spPr>
        <a:solidFill>
          <a:prstClr val="white">
            <a:alpha val="60000"/>
          </a:prst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noFill/>
            <a:ln>
              <a:solidFill>
                <a:schemeClr val="accent2">
                  <a:lumMod val="50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1992973216195411E-2"/>
                  <c:y val="2.628386126543053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504D">
                <a:lumMod val="60000"/>
                <a:lumOff val="40000"/>
                <a:alpha val="80000"/>
              </a:srgbClr>
            </a:solidFill>
            <a:ln>
              <a:solidFill>
                <a:srgbClr val="C0504D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4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5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spPr>
            <a:noFill/>
            <a:ln>
              <a:solidFill>
                <a:srgbClr val="C0504D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3.1156712056277402E-2"/>
                  <c:y val="-5.7347268870187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26.6</c:v>
                </c:pt>
              </c:numCache>
            </c:numRef>
          </c:val>
        </c:ser>
        <c:ser>
          <c:idx val="8"/>
          <c:order val="6"/>
          <c:tx>
            <c:strRef>
              <c:f>Лист1!$J$1</c:f>
              <c:strCache>
                <c:ptCount val="1"/>
                <c:pt idx="0">
                  <c:v>Ряд 9</c:v>
                </c:pt>
              </c:strCache>
            </c:strRef>
          </c:tx>
          <c:spPr>
            <a:solidFill>
              <a:srgbClr val="C0504D">
                <a:lumMod val="60000"/>
                <a:lumOff val="40000"/>
                <a:alpha val="80000"/>
              </a:srgbClr>
            </a:solidFill>
            <a:ln>
              <a:solidFill>
                <a:srgbClr val="C0504D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34.5</c:v>
                </c:pt>
              </c:numCache>
            </c:numRef>
          </c:val>
        </c:ser>
        <c:ser>
          <c:idx val="9"/>
          <c:order val="7"/>
          <c:tx>
            <c:strRef>
              <c:f>Лист1!$K$1</c:f>
              <c:strCache>
                <c:ptCount val="1"/>
                <c:pt idx="0">
                  <c:v>Ряд 10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43"/>
        <c:axId val="32227328"/>
        <c:axId val="32228864"/>
      </c:barChart>
      <c:catAx>
        <c:axId val="32227328"/>
        <c:scaling>
          <c:orientation val="minMax"/>
        </c:scaling>
        <c:delete val="1"/>
        <c:axPos val="b"/>
        <c:majorTickMark val="out"/>
        <c:minorTickMark val="none"/>
        <c:tickLblPos val="none"/>
        <c:crossAx val="32228864"/>
        <c:crosses val="autoZero"/>
        <c:auto val="1"/>
        <c:lblAlgn val="ctr"/>
        <c:lblOffset val="100"/>
        <c:noMultiLvlLbl val="0"/>
      </c:catAx>
      <c:valAx>
        <c:axId val="32228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227328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88244773607691E-2"/>
          <c:y val="4.3542744161049425E-2"/>
          <c:w val="0.34277416557485141"/>
          <c:h val="0.840767805534915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СХО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8"/>
              <c:layout>
                <c:manualLayout>
                  <c:x val="1.4577373084050202E-2"/>
                  <c:y val="2.6229783570208082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9676862113660501E-2"/>
                  <c:y val="-3.7886343264984614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Лист1!$A$2:$A$24</c:f>
              <c:strCache>
                <c:ptCount val="22"/>
                <c:pt idx="0">
                  <c:v>Площади многолетних плодовых насаждений и ягодных культур</c:v>
                </c:pt>
                <c:pt idx="3">
                  <c:v>1.семечковые 
культуры</c:v>
                </c:pt>
                <c:pt idx="6">
                  <c:v>2.косточковые 
культуры</c:v>
                </c:pt>
                <c:pt idx="9">
                  <c:v>3.орехоплодные
 культуры</c:v>
                </c:pt>
                <c:pt idx="12">
                  <c:v>4.субтропические 
культуры</c:v>
                </c:pt>
                <c:pt idx="15">
                  <c:v>5.цитрусовые 
культуры</c:v>
                </c:pt>
                <c:pt idx="18">
                  <c:v>6.ягодники</c:v>
                </c:pt>
                <c:pt idx="21">
                  <c:v>Площади виноградников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64.3</c:v>
                </c:pt>
                <c:pt idx="1">
                  <c:v>60.9</c:v>
                </c:pt>
                <c:pt idx="3">
                  <c:v>80.3</c:v>
                </c:pt>
                <c:pt idx="4">
                  <c:v>80.8</c:v>
                </c:pt>
                <c:pt idx="6">
                  <c:v>60.2</c:v>
                </c:pt>
                <c:pt idx="7">
                  <c:v>49.7</c:v>
                </c:pt>
                <c:pt idx="9">
                  <c:v>55.5</c:v>
                </c:pt>
                <c:pt idx="10">
                  <c:v>55.4</c:v>
                </c:pt>
                <c:pt idx="12">
                  <c:v>27.7</c:v>
                </c:pt>
                <c:pt idx="13">
                  <c:v>23.6</c:v>
                </c:pt>
                <c:pt idx="15">
                  <c:v>21.7</c:v>
                </c:pt>
                <c:pt idx="16">
                  <c:v>16.7</c:v>
                </c:pt>
                <c:pt idx="18">
                  <c:v>4.5999999999999996</c:v>
                </c:pt>
                <c:pt idx="19">
                  <c:v>2.6</c:v>
                </c:pt>
                <c:pt idx="21">
                  <c:v>96.5</c:v>
                </c:pt>
                <c:pt idx="22">
                  <c:v>90.5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 и ИП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4.3335252719613977E-2"/>
                  <c:y val="-8.74173133736511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597724127442204E-2"/>
                  <c:y val="-5.82873880319928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059840965857392E-2"/>
                  <c:y val="-5.82873880319928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741233940903541E-2"/>
                  <c:y val="-2.91436940159964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9212955781734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49820180492940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7258541332003632E-2"/>
                  <c:y val="5.34294884739853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3.041401237739356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4856155744198522E-2"/>
                  <c:y val="-5.82850932529370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4.0640986741101517E-2"/>
                  <c:y val="-5.82873880319928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5.4394738813396848E-2"/>
                  <c:y val="-2.91413992369400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4.3334685226955473E-2"/>
                  <c:y val="-2.91436940159964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Лист1!$A$2:$A$24</c:f>
              <c:strCache>
                <c:ptCount val="22"/>
                <c:pt idx="0">
                  <c:v>Площади многолетних плодовых насаждений и ягодных культур</c:v>
                </c:pt>
                <c:pt idx="3">
                  <c:v>1.семечковые 
культуры</c:v>
                </c:pt>
                <c:pt idx="6">
                  <c:v>2.косточковые 
культуры</c:v>
                </c:pt>
                <c:pt idx="9">
                  <c:v>3.орехоплодные
 культуры</c:v>
                </c:pt>
                <c:pt idx="12">
                  <c:v>4.субтропические 
культуры</c:v>
                </c:pt>
                <c:pt idx="15">
                  <c:v>5.цитрусовые 
культуры</c:v>
                </c:pt>
                <c:pt idx="18">
                  <c:v>6.ягодники</c:v>
                </c:pt>
                <c:pt idx="21">
                  <c:v>Площади виноградников</c:v>
                </c:pt>
              </c:strCache>
            </c:strRef>
          </c:cat>
          <c:val>
            <c:numRef>
              <c:f>Лист1!$C$2:$C$24</c:f>
              <c:numCache>
                <c:formatCode>0.0</c:formatCode>
                <c:ptCount val="23"/>
                <c:pt idx="0">
                  <c:v>4.7</c:v>
                </c:pt>
                <c:pt idx="1">
                  <c:v>8.8000000000000007</c:v>
                </c:pt>
                <c:pt idx="3">
                  <c:v>5.2</c:v>
                </c:pt>
                <c:pt idx="4">
                  <c:v>6.4</c:v>
                </c:pt>
                <c:pt idx="6">
                  <c:v>5.5</c:v>
                </c:pt>
                <c:pt idx="7">
                  <c:v>17.2</c:v>
                </c:pt>
                <c:pt idx="9">
                  <c:v>2.9</c:v>
                </c:pt>
                <c:pt idx="10">
                  <c:v>4.3</c:v>
                </c:pt>
                <c:pt idx="12">
                  <c:v>2.2999999999999998</c:v>
                </c:pt>
                <c:pt idx="13">
                  <c:v>3.1</c:v>
                </c:pt>
                <c:pt idx="18">
                  <c:v>2.2999999999999998</c:v>
                </c:pt>
                <c:pt idx="19">
                  <c:v>3.8</c:v>
                </c:pt>
                <c:pt idx="21">
                  <c:v>1.5</c:v>
                </c:pt>
                <c:pt idx="22">
                  <c:v>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Хозяйства населения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dLbl>
              <c:idx val="21"/>
              <c:layout>
                <c:manualLayout>
                  <c:x val="-9.1947052178301646E-3"/>
                  <c:y val="2.6229554092302387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0554584092196747E-3"/>
                  <c:y val="-3.4972432819195751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Лист1!$A$2:$A$24</c:f>
              <c:strCache>
                <c:ptCount val="22"/>
                <c:pt idx="0">
                  <c:v>Площади многолетних плодовых насаждений и ягодных культур</c:v>
                </c:pt>
                <c:pt idx="3">
                  <c:v>1.семечковые 
культуры</c:v>
                </c:pt>
                <c:pt idx="6">
                  <c:v>2.косточковые 
культуры</c:v>
                </c:pt>
                <c:pt idx="9">
                  <c:v>3.орехоплодные
 культуры</c:v>
                </c:pt>
                <c:pt idx="12">
                  <c:v>4.субтропические 
культуры</c:v>
                </c:pt>
                <c:pt idx="15">
                  <c:v>5.цитрусовые 
культуры</c:v>
                </c:pt>
                <c:pt idx="18">
                  <c:v>6.ягодники</c:v>
                </c:pt>
                <c:pt idx="21">
                  <c:v>Площади виноградников</c:v>
                </c:pt>
              </c:strCache>
            </c:strRef>
          </c:cat>
          <c:val>
            <c:numRef>
              <c:f>Лист1!$D$2:$D$24</c:f>
              <c:numCache>
                <c:formatCode>0.0</c:formatCode>
                <c:ptCount val="23"/>
                <c:pt idx="0">
                  <c:v>31</c:v>
                </c:pt>
                <c:pt idx="1">
                  <c:v>30.3</c:v>
                </c:pt>
                <c:pt idx="3">
                  <c:v>14.5</c:v>
                </c:pt>
                <c:pt idx="4">
                  <c:v>12.8</c:v>
                </c:pt>
                <c:pt idx="6">
                  <c:v>34.300000000000011</c:v>
                </c:pt>
                <c:pt idx="7">
                  <c:v>33.1</c:v>
                </c:pt>
                <c:pt idx="9">
                  <c:v>41.7</c:v>
                </c:pt>
                <c:pt idx="10">
                  <c:v>40.300000000000011</c:v>
                </c:pt>
                <c:pt idx="12">
                  <c:v>70</c:v>
                </c:pt>
                <c:pt idx="13">
                  <c:v>73.3</c:v>
                </c:pt>
                <c:pt idx="15">
                  <c:v>78.3</c:v>
                </c:pt>
                <c:pt idx="16">
                  <c:v>83.3</c:v>
                </c:pt>
                <c:pt idx="18">
                  <c:v>93.1</c:v>
                </c:pt>
                <c:pt idx="19">
                  <c:v>93.6</c:v>
                </c:pt>
                <c:pt idx="21">
                  <c:v>2</c:v>
                </c:pt>
                <c:pt idx="22">
                  <c:v>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4565632"/>
        <c:axId val="44567168"/>
      </c:barChart>
      <c:catAx>
        <c:axId val="44565632"/>
        <c:scaling>
          <c:orientation val="maxMin"/>
        </c:scaling>
        <c:delete val="0"/>
        <c:axPos val="l"/>
        <c:majorTickMark val="out"/>
        <c:minorTickMark val="none"/>
        <c:tickLblPos val="high"/>
        <c:txPr>
          <a:bodyPr anchor="t" anchorCtr="0"/>
          <a:lstStyle/>
          <a:p>
            <a:pPr>
              <a:defRPr sz="1200"/>
            </a:pPr>
            <a:endParaRPr lang="ru-RU"/>
          </a:p>
        </c:txPr>
        <c:crossAx val="44567168"/>
        <c:crosses val="autoZero"/>
        <c:auto val="1"/>
        <c:lblAlgn val="ctr"/>
        <c:lblOffset val="100"/>
        <c:noMultiLvlLbl val="0"/>
      </c:catAx>
      <c:valAx>
        <c:axId val="445671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45656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5"/>
      <c:rotY val="14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4.0740835790809657E-2"/>
                  <c:y val="4.44441333743944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(</a:t>
                    </a:r>
                    <a:r>
                      <a:rPr lang="en-US" dirty="0" smtClean="0"/>
                      <a:t>10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777959237000413E-2"/>
                  <c:y val="7.99994400739103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</a:t>
                    </a:r>
                    <a:r>
                      <a:rPr lang="ru-RU" dirty="0" smtClean="0"/>
                      <a:t> (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03712344619068E-2"/>
                  <c:y val="7.99994400739103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4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 (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074246892381332E-2"/>
                  <c:y val="3.5555306699515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</a:t>
                    </a:r>
                    <a:r>
                      <a:rPr lang="ru-RU" dirty="0" smtClean="0"/>
                      <a:t> (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370394564933369"/>
                  <c:y val="-0.124443923402111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26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0000046660942924"/>
                  <c:y val="4.44441333743945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52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Лист1!$A$1:$F$1</c:f>
              <c:strCache>
                <c:ptCount val="6"/>
                <c:pt idx="0">
                  <c:v>6.</c:v>
                </c:pt>
                <c:pt idx="1">
                  <c:v>5.</c:v>
                </c:pt>
                <c:pt idx="2">
                  <c:v>4.</c:v>
                </c:pt>
                <c:pt idx="3">
                  <c:v>3.</c:v>
                </c:pt>
                <c:pt idx="4">
                  <c:v>2.</c:v>
                </c:pt>
                <c:pt idx="5">
                  <c:v>1.</c:v>
                </c:pt>
              </c:strCache>
            </c:strRef>
          </c:cat>
          <c:val>
            <c:numRef>
              <c:f>Лист1!$A$2:$F$2</c:f>
              <c:numCache>
                <c:formatCode>0.0</c:formatCode>
                <c:ptCount val="6"/>
                <c:pt idx="0">
                  <c:v>10.7</c:v>
                </c:pt>
                <c:pt idx="1">
                  <c:v>0.1</c:v>
                </c:pt>
                <c:pt idx="2">
                  <c:v>1.7</c:v>
                </c:pt>
                <c:pt idx="3">
                  <c:v>8.4</c:v>
                </c:pt>
                <c:pt idx="4">
                  <c:v>26.9</c:v>
                </c:pt>
                <c:pt idx="5" formatCode="General">
                  <c:v>52.2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2006 год</c:v>
                </c:pt>
              </c:strCache>
            </c:strRef>
          </c:tx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куры - всего</c:v>
                </c:pt>
                <c:pt idx="1">
                  <c:v>прочая птица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20746006</c:v>
                </c:pt>
                <c:pt idx="1">
                  <c:v>5438320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2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куры - всего</c:v>
                </c:pt>
                <c:pt idx="1">
                  <c:v>прочая птица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22373639</c:v>
                </c:pt>
                <c:pt idx="1">
                  <c:v>4344427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134718293567627E-2"/>
          <c:y val="7.3432788799589283E-2"/>
          <c:w val="0.92720977304641972"/>
          <c:h val="0.854462560339620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Птица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4853865509607959E-2"/>
                  <c:y val="-4.28377189150795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26 184,3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832377440302603E-2"/>
                  <c:y val="-1.92769735117856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26 718,1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prstClr val="white">
                  <a:alpha val="70000"/>
                </a:prstClr>
              </a:solidFill>
              <a:ln>
                <a:solidFill>
                  <a:srgbClr val="1F497D">
                    <a:lumMod val="75000"/>
                  </a:srgb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1900</c:v>
                </c:pt>
                <c:pt idx="1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Овцы и козы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783665943505567E-2"/>
                  <c:y val="4.7121490806587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189110629003803E-2"/>
                  <c:y val="-6.4256578372618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prstClr val="white">
                  <a:alpha val="80000"/>
                </a:prst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169.71199999999999</c:v>
                </c:pt>
                <c:pt idx="1">
                  <c:v>225.202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Свиньи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070199566102991E-2"/>
                  <c:y val="0.1627833318773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prstClr val="white">
                  <a:alpha val="80000"/>
                </a:prst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1564.818</c:v>
                </c:pt>
                <c:pt idx="1">
                  <c:v>456.26499999999999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43080216919036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902577006405928E-2"/>
                  <c:y val="2.1418859457540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prstClr val="white">
                  <a:alpha val="80000"/>
                </a:prst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710.99699999999996</c:v>
                </c:pt>
                <c:pt idx="1">
                  <c:v>532.19500000000005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9021056"/>
        <c:axId val="150542208"/>
        <c:axId val="165753728"/>
      </c:bar3DChart>
      <c:catAx>
        <c:axId val="149021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0542208"/>
        <c:crosses val="autoZero"/>
        <c:auto val="1"/>
        <c:lblAlgn val="ctr"/>
        <c:lblOffset val="100"/>
        <c:noMultiLvlLbl val="0"/>
      </c:catAx>
      <c:valAx>
        <c:axId val="150542208"/>
        <c:scaling>
          <c:orientation val="minMax"/>
          <c:max val="2000"/>
        </c:scaling>
        <c:delete val="1"/>
        <c:axPos val="l"/>
        <c:numFmt formatCode="#,##0" sourceLinked="1"/>
        <c:majorTickMark val="out"/>
        <c:minorTickMark val="none"/>
        <c:tickLblPos val="none"/>
        <c:crossAx val="149021056"/>
        <c:crosses val="autoZero"/>
        <c:crossBetween val="between"/>
        <c:majorUnit val="2000"/>
      </c:valAx>
      <c:serAx>
        <c:axId val="165753728"/>
        <c:scaling>
          <c:orientation val="maxMin"/>
        </c:scaling>
        <c:delete val="1"/>
        <c:axPos val="b"/>
        <c:majorTickMark val="out"/>
        <c:minorTickMark val="none"/>
        <c:tickLblPos val="none"/>
        <c:crossAx val="150542208"/>
        <c:crosses val="autoZero"/>
      </c:serAx>
    </c:plotArea>
    <c:plotVisOnly val="1"/>
    <c:dispBlanksAs val="gap"/>
    <c:showDLblsOverMax val="0"/>
  </c:chart>
  <c:txPr>
    <a:bodyPr/>
    <a:lstStyle/>
    <a:p>
      <a:pPr>
        <a:defRPr sz="1000" b="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88244773607691E-2"/>
          <c:y val="4.3542744161049425E-2"/>
          <c:w val="0.72548013042809512"/>
          <c:h val="0.776651678699755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СХО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0"/>
                <c:pt idx="0">
                  <c:v>Крупный рогатый скот</c:v>
                </c:pt>
                <c:pt idx="3">
                  <c:v>Свиньи</c:v>
                </c:pt>
                <c:pt idx="6">
                  <c:v>Овцы и козы</c:v>
                </c:pt>
                <c:pt idx="9">
                  <c:v>Птица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72</c:v>
                </c:pt>
                <c:pt idx="1">
                  <c:v>66</c:v>
                </c:pt>
                <c:pt idx="3">
                  <c:v>66.8</c:v>
                </c:pt>
                <c:pt idx="4">
                  <c:v>98.4</c:v>
                </c:pt>
                <c:pt idx="6">
                  <c:v>14.2</c:v>
                </c:pt>
                <c:pt idx="7">
                  <c:v>7.6</c:v>
                </c:pt>
                <c:pt idx="9">
                  <c:v>38</c:v>
                </c:pt>
                <c:pt idx="10">
                  <c:v>61.2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 и ИП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1621470290246008E-2"/>
                  <c:y val="-6.6786860592482538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426241465856252E-2"/>
                  <c:y val="2.91436940159964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983910796341257E-3"/>
                  <c:y val="5.8289117430702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633398229272103E-2"/>
                  <c:y val="-2.91436940159969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598654889059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89162952614148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1621470290246008E-2"/>
                  <c:y val="-2.91436940159964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6035783817076852E-2"/>
                  <c:y val="1.068589769479725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0"/>
                <c:pt idx="0">
                  <c:v>Крупный рогатый скот</c:v>
                </c:pt>
                <c:pt idx="3">
                  <c:v>Свиньи</c:v>
                </c:pt>
                <c:pt idx="6">
                  <c:v>Овцы и козы</c:v>
                </c:pt>
                <c:pt idx="9">
                  <c:v>Птица</c:v>
                </c:pt>
              </c:strCache>
            </c:strRef>
          </c:cat>
          <c:val>
            <c:numRef>
              <c:f>Лист1!$C$2:$C$12</c:f>
              <c:numCache>
                <c:formatCode>0.0</c:formatCode>
                <c:ptCount val="11"/>
                <c:pt idx="0">
                  <c:v>2</c:v>
                </c:pt>
                <c:pt idx="1">
                  <c:v>8.4</c:v>
                </c:pt>
                <c:pt idx="3">
                  <c:v>2.4</c:v>
                </c:pt>
                <c:pt idx="4">
                  <c:v>1.1000000000000001</c:v>
                </c:pt>
                <c:pt idx="6">
                  <c:v>7.9</c:v>
                </c:pt>
                <c:pt idx="7">
                  <c:v>21.7</c:v>
                </c:pt>
                <c:pt idx="9">
                  <c:v>0.9</c:v>
                </c:pt>
                <c:pt idx="1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Хозяйства населения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dLbl>
              <c:idx val="7"/>
              <c:layout>
                <c:manualLayout>
                  <c:x val="-1.3019227407928099E-2"/>
                  <c:y val="-5.245841975088796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0"/>
                <c:pt idx="0">
                  <c:v>Крупный рогатый скот</c:v>
                </c:pt>
                <c:pt idx="3">
                  <c:v>Свиньи</c:v>
                </c:pt>
                <c:pt idx="6">
                  <c:v>Овцы и козы</c:v>
                </c:pt>
                <c:pt idx="9">
                  <c:v>Птица</c:v>
                </c:pt>
              </c:strCache>
            </c:strRef>
          </c:cat>
          <c:val>
            <c:numRef>
              <c:f>Лист1!$D$2:$D$12</c:f>
              <c:numCache>
                <c:formatCode>0.0</c:formatCode>
                <c:ptCount val="11"/>
                <c:pt idx="0">
                  <c:v>26</c:v>
                </c:pt>
                <c:pt idx="1">
                  <c:v>25.6</c:v>
                </c:pt>
                <c:pt idx="3">
                  <c:v>30.8</c:v>
                </c:pt>
                <c:pt idx="4">
                  <c:v>0.5</c:v>
                </c:pt>
                <c:pt idx="6">
                  <c:v>77.900000000000006</c:v>
                </c:pt>
                <c:pt idx="7">
                  <c:v>70.599999999999994</c:v>
                </c:pt>
                <c:pt idx="9">
                  <c:v>61</c:v>
                </c:pt>
                <c:pt idx="10">
                  <c:v>36.4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65771904"/>
        <c:axId val="165790080"/>
      </c:barChart>
      <c:catAx>
        <c:axId val="165771904"/>
        <c:scaling>
          <c:orientation val="maxMin"/>
        </c:scaling>
        <c:delete val="0"/>
        <c:axPos val="l"/>
        <c:majorTickMark val="out"/>
        <c:minorTickMark val="none"/>
        <c:tickLblPos val="high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65790080"/>
        <c:crosses val="autoZero"/>
        <c:auto val="1"/>
        <c:lblAlgn val="ctr"/>
        <c:lblOffset val="100"/>
        <c:noMultiLvlLbl val="0"/>
      </c:catAx>
      <c:valAx>
        <c:axId val="1657900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57719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1631</c:v>
                </c:pt>
                <c:pt idx="1">
                  <c:v>1438</c:v>
                </c:pt>
                <c:pt idx="2">
                  <c:v>1283.5999999999999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3752052022781E-2"/>
                  <c:y val="-1.48147111247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1773.6</c:v>
                </c:pt>
                <c:pt idx="1">
                  <c:v>1573.5</c:v>
                </c:pt>
                <c:pt idx="2">
                  <c:v>2339.4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3043200"/>
        <c:axId val="163044736"/>
      </c:barChart>
      <c:catAx>
        <c:axId val="163043200"/>
        <c:scaling>
          <c:orientation val="minMax"/>
        </c:scaling>
        <c:delete val="1"/>
        <c:axPos val="b"/>
        <c:majorTickMark val="out"/>
        <c:minorTickMark val="none"/>
        <c:tickLblPos val="none"/>
        <c:crossAx val="163044736"/>
        <c:crosses val="autoZero"/>
        <c:auto val="1"/>
        <c:lblAlgn val="ctr"/>
        <c:lblOffset val="100"/>
        <c:noMultiLvlLbl val="0"/>
      </c:catAx>
      <c:valAx>
        <c:axId val="163044736"/>
        <c:scaling>
          <c:orientation val="minMax"/>
          <c:max val="240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6304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53.8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3752052022781E-2"/>
                  <c:y val="-1.48147111247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86.2</c:v>
                </c:pt>
                <c:pt idx="1">
                  <c:v>85.4</c:v>
                </c:pt>
                <c:pt idx="2">
                  <c:v>139.80000000000001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759616"/>
        <c:axId val="165880192"/>
      </c:barChart>
      <c:catAx>
        <c:axId val="165759616"/>
        <c:scaling>
          <c:orientation val="minMax"/>
        </c:scaling>
        <c:delete val="1"/>
        <c:axPos val="b"/>
        <c:majorTickMark val="out"/>
        <c:minorTickMark val="none"/>
        <c:tickLblPos val="none"/>
        <c:crossAx val="165880192"/>
        <c:crosses val="autoZero"/>
        <c:auto val="1"/>
        <c:lblAlgn val="ctr"/>
        <c:lblOffset val="100"/>
        <c:noMultiLvlLbl val="0"/>
      </c:catAx>
      <c:valAx>
        <c:axId val="165880192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6575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0.18000000000000024</c:v>
                </c:pt>
                <c:pt idx="1">
                  <c:v>0.14000000000000001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3752052022781E-2"/>
                  <c:y val="-1.48147111247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0.17</c:v>
                </c:pt>
                <c:pt idx="1">
                  <c:v>0.12000000000000002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002048"/>
        <c:axId val="34542720"/>
      </c:barChart>
      <c:catAx>
        <c:axId val="166002048"/>
        <c:scaling>
          <c:orientation val="minMax"/>
        </c:scaling>
        <c:delete val="1"/>
        <c:axPos val="b"/>
        <c:majorTickMark val="out"/>
        <c:minorTickMark val="none"/>
        <c:tickLblPos val="none"/>
        <c:crossAx val="34542720"/>
        <c:crosses val="autoZero"/>
        <c:auto val="1"/>
        <c:lblAlgn val="ctr"/>
        <c:lblOffset val="100"/>
        <c:noMultiLvlLbl val="0"/>
      </c:catAx>
      <c:valAx>
        <c:axId val="34542720"/>
        <c:scaling>
          <c:orientation val="minMax"/>
          <c:min val="0"/>
        </c:scaling>
        <c:delete val="1"/>
        <c:axPos val="l"/>
        <c:numFmt formatCode="0.00" sourceLinked="1"/>
        <c:majorTickMark val="out"/>
        <c:minorTickMark val="none"/>
        <c:tickLblPos val="none"/>
        <c:crossAx val="16600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94887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1370</c:v>
                </c:pt>
                <c:pt idx="1">
                  <c:v>2729</c:v>
                </c:pt>
                <c:pt idx="2">
                  <c:v>35000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3752052022781E-2"/>
                  <c:y val="-1.48147111247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272610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1755</c:v>
                </c:pt>
                <c:pt idx="1">
                  <c:v>12129</c:v>
                </c:pt>
                <c:pt idx="2">
                  <c:v>48000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595584"/>
        <c:axId val="34597120"/>
      </c:barChart>
      <c:catAx>
        <c:axId val="34595584"/>
        <c:scaling>
          <c:orientation val="minMax"/>
        </c:scaling>
        <c:delete val="1"/>
        <c:axPos val="b"/>
        <c:majorTickMark val="out"/>
        <c:minorTickMark val="none"/>
        <c:tickLblPos val="none"/>
        <c:crossAx val="34597120"/>
        <c:crosses val="autoZero"/>
        <c:auto val="1"/>
        <c:lblAlgn val="ctr"/>
        <c:lblOffset val="100"/>
        <c:noMultiLvlLbl val="0"/>
      </c:catAx>
      <c:valAx>
        <c:axId val="34597120"/>
        <c:scaling>
          <c:orientation val="minMax"/>
          <c:max val="50000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3459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72E-2"/>
          <c:y val="1.5777190138174486E-2"/>
          <c:w val="0.81192191601052432"/>
          <c:h val="0.87884302302399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833333333333892E-3"/>
                  <c:y val="6.5306099552302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4864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190500" dist="266700" dir="2700000" sx="102000" sy="102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892E-3"/>
                  <c:y val="7.7179935834537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4633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axId val="33570816"/>
        <c:axId val="33572352"/>
      </c:barChart>
      <c:catAx>
        <c:axId val="33570816"/>
        <c:scaling>
          <c:orientation val="minMax"/>
        </c:scaling>
        <c:delete val="1"/>
        <c:axPos val="b"/>
        <c:majorTickMark val="out"/>
        <c:minorTickMark val="none"/>
        <c:tickLblPos val="none"/>
        <c:crossAx val="33572352"/>
        <c:crosses val="autoZero"/>
        <c:auto val="1"/>
        <c:lblAlgn val="ctr"/>
        <c:lblOffset val="100"/>
        <c:noMultiLvlLbl val="0"/>
      </c:catAx>
      <c:valAx>
        <c:axId val="33572352"/>
        <c:scaling>
          <c:orientation val="minMax"/>
          <c:max val="5000"/>
          <c:min val="2000"/>
        </c:scaling>
        <c:delete val="1"/>
        <c:axPos val="l"/>
        <c:numFmt formatCode="#,##0.0" sourceLinked="1"/>
        <c:majorTickMark val="out"/>
        <c:minorTickMark val="none"/>
        <c:tickLblPos val="none"/>
        <c:crossAx val="3357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907797625259014"/>
          <c:y val="0.91680003795054665"/>
          <c:w val="0.28640474002886251"/>
          <c:h val="5.85087768414569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18</c:v>
                </c:pt>
                <c:pt idx="1">
                  <c:v>26</c:v>
                </c:pt>
                <c:pt idx="2">
                  <c:v>168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3752052022781E-2"/>
                  <c:y val="-1.48147111247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76</c:v>
                </c:pt>
                <c:pt idx="1">
                  <c:v>241</c:v>
                </c:pt>
                <c:pt idx="2">
                  <c:v>1798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05952"/>
        <c:axId val="35007488"/>
      </c:barChart>
      <c:catAx>
        <c:axId val="35005952"/>
        <c:scaling>
          <c:orientation val="minMax"/>
        </c:scaling>
        <c:delete val="1"/>
        <c:axPos val="b"/>
        <c:majorTickMark val="out"/>
        <c:minorTickMark val="none"/>
        <c:tickLblPos val="none"/>
        <c:crossAx val="35007488"/>
        <c:crosses val="autoZero"/>
        <c:auto val="1"/>
        <c:lblAlgn val="ctr"/>
        <c:lblOffset val="100"/>
        <c:noMultiLvlLbl val="0"/>
      </c:catAx>
      <c:valAx>
        <c:axId val="35007488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3500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</c:v>
                </c:pt>
                <c:pt idx="1">
                  <c:v>4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05238727161763E-4"/>
                  <c:y val="1.1851535597301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5</c:v>
                </c:pt>
                <c:pt idx="1">
                  <c:v>3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51776"/>
        <c:axId val="35061760"/>
      </c:barChart>
      <c:catAx>
        <c:axId val="35051776"/>
        <c:scaling>
          <c:orientation val="minMax"/>
        </c:scaling>
        <c:delete val="1"/>
        <c:axPos val="b"/>
        <c:majorTickMark val="out"/>
        <c:minorTickMark val="none"/>
        <c:tickLblPos val="none"/>
        <c:crossAx val="35061760"/>
        <c:crosses val="autoZero"/>
        <c:auto val="1"/>
        <c:lblAlgn val="ctr"/>
        <c:lblOffset val="100"/>
        <c:noMultiLvlLbl val="0"/>
      </c:catAx>
      <c:valAx>
        <c:axId val="35061760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3505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86283068605839E-2"/>
          <c:y val="0.16731909035066378"/>
          <c:w val="0.87699742474573061"/>
          <c:h val="0.7699362507678397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ln>
                <a:headEnd type="oval"/>
                <a:tailEnd type="stealth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xVal>
            <c:numRef>
              <c:f>Лист1!$A$2:$A$3</c:f>
              <c:numCache>
                <c:formatCode>General</c:formatCode>
                <c:ptCount val="2"/>
                <c:pt idx="0">
                  <c:v>0.4</c:v>
                </c:pt>
                <c:pt idx="1">
                  <c:v>1.1000000000000001</c:v>
                </c:pt>
              </c:numCache>
            </c:num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38272"/>
        <c:axId val="33639808"/>
      </c:scatterChart>
      <c:valAx>
        <c:axId val="336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accent2">
                <a:lumMod val="75000"/>
              </a:schemeClr>
            </a:solidFill>
            <a:prstDash val="dash"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3639808"/>
        <c:crosses val="autoZero"/>
        <c:crossBetween val="midCat"/>
      </c:valAx>
      <c:valAx>
        <c:axId val="33639808"/>
        <c:scaling>
          <c:orientation val="minMax"/>
          <c:min val="-25"/>
        </c:scaling>
        <c:delete val="1"/>
        <c:axPos val="l"/>
        <c:numFmt formatCode="General" sourceLinked="1"/>
        <c:majorTickMark val="out"/>
        <c:minorTickMark val="none"/>
        <c:tickLblPos val="none"/>
        <c:crossAx val="33638272"/>
        <c:crosses val="autoZero"/>
        <c:crossBetween val="midCat"/>
      </c:valAx>
      <c:spPr>
        <a:solidFill>
          <a:prstClr val="white">
            <a:alpha val="60000"/>
          </a:prst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936312406762993E-2"/>
          <c:y val="0.13054750457150191"/>
          <c:w val="0.37187971187803753"/>
          <c:h val="0.776331261115637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СХО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78.096195055930934</c:v>
                </c:pt>
                <c:pt idx="1">
                  <c:v>69.105012484687308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 и 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16.991520644718086</c:v>
                </c:pt>
                <c:pt idx="1">
                  <c:v>26.292414083762363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Хозяйства населения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189942927533593E-3"/>
                  <c:y val="-8.10467228852107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793295285022563E-3"/>
                  <c:y val="-8.0645933684122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0.0</c:formatCode>
                <c:ptCount val="2"/>
                <c:pt idx="0">
                  <c:v>4.9133096143790524</c:v>
                </c:pt>
                <c:pt idx="1">
                  <c:v>4.6022517920017911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serLines>
          <c:spPr>
            <a:ln>
              <a:solidFill>
                <a:schemeClr val="bg1"/>
              </a:solidFill>
            </a:ln>
          </c:spPr>
        </c:serLines>
        <c:axId val="33752960"/>
        <c:axId val="33754496"/>
      </c:barChart>
      <c:catAx>
        <c:axId val="33752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754496"/>
        <c:crosses val="autoZero"/>
        <c:auto val="1"/>
        <c:lblAlgn val="ctr"/>
        <c:lblOffset val="100"/>
        <c:noMultiLvlLbl val="0"/>
      </c:catAx>
      <c:valAx>
        <c:axId val="337544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752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251434810604998"/>
          <c:y val="0.25825591021985195"/>
          <c:w val="0.37161414693260614"/>
          <c:h val="0.3377358188719089"/>
        </c:manualLayout>
      </c:layout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16309402714397E-2"/>
          <c:y val="7.0659672923174141E-2"/>
          <c:w val="0.88642758804960375"/>
          <c:h val="0.841383187419253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пашня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95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2016</c:v>
                </c:pt>
                <c:pt idx="3">
                  <c:v>2006</c:v>
                </c:pt>
                <c:pt idx="4">
                  <c:v>2016</c:v>
                </c:pt>
                <c:pt idx="6">
                  <c:v>2006</c:v>
                </c:pt>
                <c:pt idx="7">
                  <c:v>2016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-88.4</c:v>
                </c:pt>
                <c:pt idx="1">
                  <c:v>-90.5</c:v>
                </c:pt>
                <c:pt idx="3">
                  <c:v>-95.2</c:v>
                </c:pt>
                <c:pt idx="4">
                  <c:v>-93.6</c:v>
                </c:pt>
                <c:pt idx="5">
                  <c:v>0</c:v>
                </c:pt>
                <c:pt idx="6">
                  <c:v>-69</c:v>
                </c:pt>
                <c:pt idx="7">
                  <c:v>-59.4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сенокосы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76361"/>
              </a:solidFill>
            </c:spPr>
          </c:dPt>
          <c:dPt>
            <c:idx val="4"/>
            <c:invertIfNegative val="0"/>
            <c:bubble3D val="0"/>
            <c:spPr>
              <a:solidFill>
                <a:srgbClr val="C76361"/>
              </a:solidFill>
            </c:spPr>
          </c:dPt>
          <c:dLbls>
            <c:delete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2016</c:v>
                </c:pt>
                <c:pt idx="3">
                  <c:v>2006</c:v>
                </c:pt>
                <c:pt idx="4">
                  <c:v>2016</c:v>
                </c:pt>
                <c:pt idx="6">
                  <c:v>2006</c:v>
                </c:pt>
                <c:pt idx="7">
                  <c:v>2016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-1.3</c:v>
                </c:pt>
                <c:pt idx="1">
                  <c:v>-0.9</c:v>
                </c:pt>
                <c:pt idx="3">
                  <c:v>-0.9</c:v>
                </c:pt>
                <c:pt idx="4">
                  <c:v>-1.3</c:v>
                </c:pt>
                <c:pt idx="5">
                  <c:v>0</c:v>
                </c:pt>
                <c:pt idx="6">
                  <c:v>-4.7</c:v>
                </c:pt>
                <c:pt idx="7">
                  <c:v>-7.6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пастбища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elete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2016</c:v>
                </c:pt>
                <c:pt idx="3">
                  <c:v>2006</c:v>
                </c:pt>
                <c:pt idx="4">
                  <c:v>2016</c:v>
                </c:pt>
                <c:pt idx="6">
                  <c:v>2006</c:v>
                </c:pt>
                <c:pt idx="7">
                  <c:v>2016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-7.7</c:v>
                </c:pt>
                <c:pt idx="1">
                  <c:v>-5.5</c:v>
                </c:pt>
                <c:pt idx="3">
                  <c:v>-2.1</c:v>
                </c:pt>
                <c:pt idx="4">
                  <c:v>-3.8</c:v>
                </c:pt>
                <c:pt idx="5">
                  <c:v>0</c:v>
                </c:pt>
                <c:pt idx="6">
                  <c:v>-2.4</c:v>
                </c:pt>
                <c:pt idx="7">
                  <c:v>-1.6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многолетние насаждения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Lbls>
            <c:delete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2016</c:v>
                </c:pt>
                <c:pt idx="3">
                  <c:v>2006</c:v>
                </c:pt>
                <c:pt idx="4">
                  <c:v>2016</c:v>
                </c:pt>
                <c:pt idx="6">
                  <c:v>2006</c:v>
                </c:pt>
                <c:pt idx="7">
                  <c:v>2016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-2.2999999999999998</c:v>
                </c:pt>
                <c:pt idx="1">
                  <c:v>-2.1</c:v>
                </c:pt>
                <c:pt idx="3">
                  <c:v>-0.4</c:v>
                </c:pt>
                <c:pt idx="4">
                  <c:v>-0.5</c:v>
                </c:pt>
                <c:pt idx="5">
                  <c:v>0</c:v>
                </c:pt>
                <c:pt idx="6">
                  <c:v>-9.5</c:v>
                </c:pt>
                <c:pt idx="7">
                  <c:v>-9.5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залежь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3F0F6"/>
              </a:solidFill>
            </c:spPr>
          </c:dPt>
          <c:dPt>
            <c:idx val="1"/>
            <c:invertIfNegative val="0"/>
            <c:bubble3D val="0"/>
            <c:spPr>
              <a:solidFill>
                <a:srgbClr val="F3F0F6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504D">
                  <a:lumMod val="20000"/>
                  <a:lumOff val="8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elete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2016</c:v>
                </c:pt>
                <c:pt idx="3">
                  <c:v>2006</c:v>
                </c:pt>
                <c:pt idx="4">
                  <c:v>2016</c:v>
                </c:pt>
                <c:pt idx="6">
                  <c:v>2006</c:v>
                </c:pt>
                <c:pt idx="7">
                  <c:v>2016</c:v>
                </c:pt>
              </c:numCache>
            </c:num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-0.2</c:v>
                </c:pt>
                <c:pt idx="1">
                  <c:v>-1</c:v>
                </c:pt>
                <c:pt idx="3">
                  <c:v>-1.4</c:v>
                </c:pt>
                <c:pt idx="4">
                  <c:v>-0.8</c:v>
                </c:pt>
                <c:pt idx="5">
                  <c:v>0</c:v>
                </c:pt>
                <c:pt idx="6">
                  <c:v>-14.4</c:v>
                </c:pt>
                <c:pt idx="7">
                  <c:v>-21.9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3817344"/>
        <c:axId val="33818880"/>
      </c:barChart>
      <c:catAx>
        <c:axId val="338173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818880"/>
        <c:crosses val="autoZero"/>
        <c:auto val="1"/>
        <c:lblAlgn val="ctr"/>
        <c:lblOffset val="100"/>
        <c:noMultiLvlLbl val="0"/>
      </c:catAx>
      <c:valAx>
        <c:axId val="338188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81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89691033505121"/>
          <c:y val="6.4426229914866753E-2"/>
          <c:w val="0.64621396189293923"/>
          <c:h val="0.644470676706119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пашня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88.888363346642819</c:v>
                </c:pt>
                <c:pt idx="1">
                  <c:v>90.354339795042435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сенокосы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259857621124109E-3"/>
                  <c:y val="3.437500000000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779572863372295E-3"/>
                  <c:y val="2.81249999999999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259857621124109E-3"/>
                  <c:y val="3.75000000000000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519715242248218E-3"/>
                  <c:y val="4.06249999999999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1.385602336468984</c:v>
                </c:pt>
                <c:pt idx="1">
                  <c:v>1.2737971487599338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пастбища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0.0</c:formatCode>
                <c:ptCount val="2"/>
                <c:pt idx="0">
                  <c:v>6.4420050099993338</c:v>
                </c:pt>
                <c:pt idx="1">
                  <c:v>4.8475897484659303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многолетние насаждения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0.0</c:formatCode>
                <c:ptCount val="2"/>
                <c:pt idx="0">
                  <c:v>2.2581045119842802</c:v>
                </c:pt>
                <c:pt idx="1">
                  <c:v>1.9042206007605655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залежь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039430484497365E-3"/>
                  <c:y val="-2.94023659279885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519715242248218E-3"/>
                  <c:y val="-3.2527371675442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259857621124109E-3"/>
                  <c:y val="-4.6715306987616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779572863372295E-3"/>
                  <c:y val="-3.2527371675442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Лист1!$F$2:$F$3</c:f>
              <c:numCache>
                <c:formatCode>0.0</c:formatCode>
                <c:ptCount val="2"/>
                <c:pt idx="0">
                  <c:v>1.0259247949045802</c:v>
                </c:pt>
                <c:pt idx="1">
                  <c:v>1.620052706971101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35213696"/>
        <c:axId val="35215232"/>
      </c:barChart>
      <c:catAx>
        <c:axId val="3521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215232"/>
        <c:crosses val="autoZero"/>
        <c:auto val="1"/>
        <c:lblAlgn val="ctr"/>
        <c:lblOffset val="100"/>
        <c:noMultiLvlLbl val="0"/>
      </c:catAx>
      <c:valAx>
        <c:axId val="3521523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213696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0.14503029438094414"/>
          <c:y val="0.77298718088199658"/>
          <c:w val="0.82701270021844187"/>
          <c:h val="0.21351080391565527"/>
        </c:manualLayout>
      </c:layout>
      <c:overlay val="0"/>
      <c:spPr>
        <a:solidFill>
          <a:prstClr val="white">
            <a:alpha val="50000"/>
          </a:prst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88244773607691E-2"/>
          <c:y val="4.3542744161049425E-2"/>
          <c:w val="0.86411353701311611"/>
          <c:h val="0.812558959895706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СХО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6"/>
              <c:layout>
                <c:manualLayout>
                  <c:x val="-6.4646012180937665E-3"/>
                  <c:y val="5.152988376608109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3"/>
                <c:pt idx="0">
                  <c:v>Зерновые и 
зернобобовые 
культуры</c:v>
                </c:pt>
                <c:pt idx="3">
                  <c:v>Технические 
культуры</c:v>
                </c:pt>
                <c:pt idx="6">
                  <c:v>Картофель</c:v>
                </c:pt>
                <c:pt idx="9">
                  <c:v>Овощные и 
бахчевые 
культуры</c:v>
                </c:pt>
                <c:pt idx="12">
                  <c:v>Кормовые 
культуры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75.664065519591858</c:v>
                </c:pt>
                <c:pt idx="1">
                  <c:v>65.223188137672935</c:v>
                </c:pt>
                <c:pt idx="3">
                  <c:v>71.217688312655909</c:v>
                </c:pt>
                <c:pt idx="4">
                  <c:v>71.938351951611253</c:v>
                </c:pt>
                <c:pt idx="6">
                  <c:v>3.278718805992205</c:v>
                </c:pt>
                <c:pt idx="7">
                  <c:v>7.0344613132160543</c:v>
                </c:pt>
                <c:pt idx="9">
                  <c:v>30.512688889601829</c:v>
                </c:pt>
                <c:pt idx="10">
                  <c:v>32.506540340349417</c:v>
                </c:pt>
                <c:pt idx="12">
                  <c:v>93.783385704833819</c:v>
                </c:pt>
                <c:pt idx="13">
                  <c:v>87.176962454871656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 и ИП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Lbls>
            <c:dLbl>
              <c:idx val="12"/>
              <c:layout>
                <c:manualLayout>
                  <c:x val="-3.2323006090470012E-3"/>
                  <c:y val="5.152988376608109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3"/>
                <c:pt idx="0">
                  <c:v>Зерновые и 
зернобобовые 
культуры</c:v>
                </c:pt>
                <c:pt idx="3">
                  <c:v>Технические 
культуры</c:v>
                </c:pt>
                <c:pt idx="6">
                  <c:v>Картофель</c:v>
                </c:pt>
                <c:pt idx="9">
                  <c:v>Овощные и 
бахчевые 
культуры</c:v>
                </c:pt>
                <c:pt idx="12">
                  <c:v>Кормовые 
культуры</c:v>
                </c:pt>
              </c:strCache>
            </c:strRef>
          </c:cat>
          <c:val>
            <c:numRef>
              <c:f>Лист1!$C$2:$C$15</c:f>
              <c:numCache>
                <c:formatCode>0.0</c:formatCode>
                <c:ptCount val="14"/>
                <c:pt idx="0">
                  <c:v>22.955248424102425</c:v>
                </c:pt>
                <c:pt idx="1">
                  <c:v>34.011630038526405</c:v>
                </c:pt>
                <c:pt idx="3">
                  <c:v>28.50980942379913</c:v>
                </c:pt>
                <c:pt idx="4">
                  <c:v>27.890460443131776</c:v>
                </c:pt>
                <c:pt idx="6">
                  <c:v>6.0660915824667043</c:v>
                </c:pt>
                <c:pt idx="7">
                  <c:v>10.936664906728721</c:v>
                </c:pt>
                <c:pt idx="9">
                  <c:v>17.559113221470049</c:v>
                </c:pt>
                <c:pt idx="10">
                  <c:v>24.429744410714889</c:v>
                </c:pt>
                <c:pt idx="12">
                  <c:v>4.4361635577285394</c:v>
                </c:pt>
                <c:pt idx="13">
                  <c:v>9.7678562247055218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Хозяйства населения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8787607308562434E-2"/>
                  <c:y val="-5.15296808933218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55306699515614E-2"/>
                  <c:y val="-5.15296808933219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323006090468794E-2"/>
                  <c:y val="7.72945213399828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323006090468669E-2"/>
                  <c:y val="7.72945213399833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8787607308562434E-2"/>
                  <c:y val="-2.57648404466600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5252208526656304E-2"/>
                  <c:y val="7.72945213399838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3"/>
                <c:pt idx="0">
                  <c:v>Зерновые и 
зернобобовые 
культуры</c:v>
                </c:pt>
                <c:pt idx="3">
                  <c:v>Технические 
культуры</c:v>
                </c:pt>
                <c:pt idx="6">
                  <c:v>Картофель</c:v>
                </c:pt>
                <c:pt idx="9">
                  <c:v>Овощные и 
бахчевые 
культуры</c:v>
                </c:pt>
                <c:pt idx="12">
                  <c:v>Кормовые 
культуры</c:v>
                </c:pt>
              </c:strCache>
            </c:strRef>
          </c:cat>
          <c:val>
            <c:numRef>
              <c:f>Лист1!$D$2:$D$15</c:f>
              <c:numCache>
                <c:formatCode>0.0</c:formatCode>
                <c:ptCount val="14"/>
                <c:pt idx="0">
                  <c:v>1.3806860563056484</c:v>
                </c:pt>
                <c:pt idx="1">
                  <c:v>0.7651818238002509</c:v>
                </c:pt>
                <c:pt idx="3">
                  <c:v>0.27261187829255407</c:v>
                </c:pt>
                <c:pt idx="4">
                  <c:v>0.17118760525699026</c:v>
                </c:pt>
                <c:pt idx="6">
                  <c:v>90.653342446016197</c:v>
                </c:pt>
                <c:pt idx="7">
                  <c:v>82.02887378005525</c:v>
                </c:pt>
                <c:pt idx="9">
                  <c:v>51.931406204883054</c:v>
                </c:pt>
                <c:pt idx="10">
                  <c:v>43.06388305753989</c:v>
                </c:pt>
                <c:pt idx="12">
                  <c:v>1.7806310179901914</c:v>
                </c:pt>
                <c:pt idx="13">
                  <c:v>3.0551813204225295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43616"/>
        <c:axId val="6561792"/>
      </c:barChart>
      <c:catAx>
        <c:axId val="6543616"/>
        <c:scaling>
          <c:orientation val="maxMin"/>
        </c:scaling>
        <c:delete val="0"/>
        <c:axPos val="l"/>
        <c:majorTickMark val="out"/>
        <c:minorTickMark val="none"/>
        <c:tickLblPos val="none"/>
        <c:txPr>
          <a:bodyPr/>
          <a:lstStyle/>
          <a:p>
            <a:pPr>
              <a:defRPr b="0"/>
            </a:pPr>
            <a:endParaRPr lang="ru-RU"/>
          </a:p>
        </c:txPr>
        <c:crossAx val="6561792"/>
        <c:crosses val="autoZero"/>
        <c:auto val="1"/>
        <c:lblAlgn val="ctr"/>
        <c:lblOffset val="100"/>
        <c:noMultiLvlLbl val="0"/>
      </c:catAx>
      <c:valAx>
        <c:axId val="656179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6543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555853005781607E-2"/>
          <c:y val="0.88550934227501654"/>
          <c:w val="0.96247379129738653"/>
          <c:h val="9.7004441315385728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8866406673188608E-2"/>
          <c:w val="1"/>
          <c:h val="0.9053710109652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1992.2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2482.1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32192"/>
        <c:axId val="6633728"/>
      </c:barChart>
      <c:catAx>
        <c:axId val="6632192"/>
        <c:scaling>
          <c:orientation val="minMax"/>
        </c:scaling>
        <c:delete val="1"/>
        <c:axPos val="b"/>
        <c:majorTickMark val="out"/>
        <c:minorTickMark val="none"/>
        <c:tickLblPos val="none"/>
        <c:crossAx val="6633728"/>
        <c:crosses val="autoZero"/>
        <c:auto val="1"/>
        <c:lblAlgn val="ctr"/>
        <c:lblOffset val="100"/>
        <c:noMultiLvlLbl val="0"/>
      </c:catAx>
      <c:valAx>
        <c:axId val="6633728"/>
        <c:scaling>
          <c:orientation val="minMax"/>
          <c:max val="300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663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6D392-C83E-4D44-9F29-07259FC6DD18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759E5-FD0A-40EC-9D7E-A5B323EED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59E5-FD0A-40EC-9D7E-A5B323EEDA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59E5-FD0A-40EC-9D7E-A5B323EEDAA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59E5-FD0A-40EC-9D7E-A5B323EEDAA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E134-EC4D-42F2-A7B2-8FAD989B2364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image" Target="../media/image3.png"/><Relationship Id="rId7" Type="http://schemas.openxmlformats.org/officeDocument/2006/relationships/chart" Target="../charts/chart30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9.jpeg"/><Relationship Id="rId7" Type="http://schemas.openxmlformats.org/officeDocument/2006/relationships/chart" Target="../charts/chart10.xml"/><Relationship Id="rId12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11" Type="http://schemas.openxmlformats.org/officeDocument/2006/relationships/chart" Target="../charts/chart14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image" Target="../media/image3.png"/><Relationship Id="rId9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chart" Target="../charts/chart19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chart" Target="../charts/chart1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chart" Target="../charts/chart17.xml"/><Relationship Id="rId5" Type="http://schemas.openxmlformats.org/officeDocument/2006/relationships/image" Target="../media/image13.jpeg"/><Relationship Id="rId10" Type="http://schemas.openxmlformats.org/officeDocument/2006/relationships/chart" Target="../charts/chart16.xml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57158" y="2643182"/>
            <a:ext cx="8215341" cy="2500330"/>
          </a:xfrm>
        </p:spPr>
        <p:txBody>
          <a:bodyPr rtlCol="0"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 ПРЕДВАРИТЕЛЬНЫХ ИТОГАХ ВСЕРОССИЙСКОЙ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СЕЛЬСКОХОЗЯЙСТВЕННОЙ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ПЕРЕПИСИ 2016 ГОДА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КРАСНОДАРСКОМУ КРАЮ</a:t>
            </a:r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43108" y="571480"/>
            <a:ext cx="52864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ФЕДЕРАЛЬНАЯ СЛУЖБА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ГОСУДАРСТВЕННОЙ СТАТИСТИКИ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УПРАВЛЕНИЕ ФЕДЕРАЛЬНОЙ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СЛУЖБЫ ГОСУДАРСТВЕННОЙ СТАТИСТИКИ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КРАСНОДАРСКОМУ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КРАЮ И РЕСПУБЛИКЕ АДЫГЕЯ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rosstat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285884" cy="151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142976" y="1285860"/>
            <a:ext cx="17145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158" y="2285992"/>
            <a:ext cx="82867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pic>
        <p:nvPicPr>
          <p:cNvPr id="12290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28604"/>
            <a:ext cx="1512000" cy="15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Структура поголовья сельскохозяйственных животных </a:t>
            </a:r>
          </a:p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по категориям хозяйств, </a:t>
            </a:r>
          </a:p>
          <a:p>
            <a:pPr algn="ctr"/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в процентах к итогу</a:t>
            </a:r>
            <a:endParaRPr lang="ru-RU" sz="1400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714348" y="1357298"/>
          <a:ext cx="807249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1571612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2006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vshp2016.ru/img/logo-bi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76693" y="6596390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Диаграмма 44"/>
          <p:cNvGraphicFramePr/>
          <p:nvPr/>
        </p:nvGraphicFramePr>
        <p:xfrm>
          <a:off x="0" y="1500174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3" name="Picture 2" descr="http://www.vshp2016.ru/img/logo-bi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40000" cy="5400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0" y="642918"/>
            <a:ext cx="9144000" cy="430887"/>
          </a:xfrm>
          <a:prstGeom prst="rect">
            <a:avLst/>
          </a:prstGeom>
          <a:solidFill>
            <a:schemeClr val="lt1"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Общая площадь земли, сельскохозяйственные угодья и посевная площадь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в среднем на одну организацию (хозяйство) , 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гектаров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643314"/>
            <a:ext cx="9144000" cy="261610"/>
          </a:xfrm>
          <a:prstGeom prst="rect">
            <a:avLst/>
          </a:prstGeom>
          <a:solidFill>
            <a:schemeClr val="lt1"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Поголовье сельскохозяйственных животных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в среднем на одну организацию (хозяйство) , 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голов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2876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1570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00264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1142984"/>
            <a:ext cx="2857488" cy="2308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Сельскохозяйственные организации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Диаграмма 63"/>
          <p:cNvGraphicFramePr/>
          <p:nvPr/>
        </p:nvGraphicFramePr>
        <p:xfrm>
          <a:off x="3143240" y="1500174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286116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14810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43504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43240" y="1142984"/>
            <a:ext cx="2857488" cy="3693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Крестьянские (фермерские) хозяйства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и индивидуальные предприниматели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" name="Диаграмма 68"/>
          <p:cNvGraphicFramePr/>
          <p:nvPr/>
        </p:nvGraphicFramePr>
        <p:xfrm>
          <a:off x="6143636" y="1500174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6286512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15206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43900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43636" y="1142984"/>
            <a:ext cx="2857488" cy="2308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Личные подсобные хозяйства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14282" y="0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ОСНОВНЫЕ ПОКАЗАТЕЛИ В СРЕДНЕМ НА ОДИН ОБЪЕКТ</a:t>
            </a:r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1714480" y="3271838"/>
          <a:ext cx="6096000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"/>
                <a:gridCol w="1746248"/>
                <a:gridCol w="254016"/>
                <a:gridCol w="2071702"/>
                <a:gridCol w="285752"/>
                <a:gridCol w="1452530"/>
              </a:tblGrid>
              <a:tr h="214314"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Общая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земельная площадь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Сельскохозяйственные угодья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Посевная площадь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6" name="Диаграмма 75"/>
          <p:cNvGraphicFramePr/>
          <p:nvPr/>
        </p:nvGraphicFramePr>
        <p:xfrm>
          <a:off x="0" y="4500570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142876" y="5929330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71570" y="5929330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00264" y="5929330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4143380"/>
            <a:ext cx="2857488" cy="2308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Сельскохозяйственные организации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" name="Диаграмма 80"/>
          <p:cNvGraphicFramePr/>
          <p:nvPr/>
        </p:nvGraphicFramePr>
        <p:xfrm>
          <a:off x="3143240" y="4500570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3286116" y="5929330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14810" y="5929330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43504" y="5929330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43240" y="4143380"/>
            <a:ext cx="2857488" cy="3693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Крестьянские (фермерские) хозяйства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и индивидуальные предприниматели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" name="Диаграмма 85"/>
          <p:cNvGraphicFramePr/>
          <p:nvPr/>
        </p:nvGraphicFramePr>
        <p:xfrm>
          <a:off x="6143636" y="4500570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6286512" y="5929330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215206" y="5929330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143900" y="5929330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143636" y="4143380"/>
            <a:ext cx="2857488" cy="2308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Личные подсобные хозяйства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/>
        </p:nvGraphicFramePr>
        <p:xfrm>
          <a:off x="2000232" y="6272234"/>
          <a:ext cx="5810248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"/>
                <a:gridCol w="2097375"/>
                <a:gridCol w="272357"/>
                <a:gridCol w="1497965"/>
                <a:gridCol w="272357"/>
                <a:gridCol w="1384442"/>
              </a:tblGrid>
              <a:tr h="214314"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Крупный рогатый скот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Свиньи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Птица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voronej700.jpg"/>
          <p:cNvPicPr>
            <a:picLocks noChangeAspect="1"/>
          </p:cNvPicPr>
          <p:nvPr/>
        </p:nvPicPr>
        <p:blipFill>
          <a:blip r:embed="rId2" cstate="print"/>
          <a:srcRect t="50770" r="23800"/>
          <a:stretch>
            <a:fillRect/>
          </a:stretch>
        </p:blipFill>
        <p:spPr>
          <a:xfrm rot="16200000">
            <a:off x="-2182058" y="2182061"/>
            <a:ext cx="6858001" cy="24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IMG_20171012_171316.jpg"/>
          <p:cNvPicPr>
            <a:picLocks noChangeAspect="1"/>
          </p:cNvPicPr>
          <p:nvPr/>
        </p:nvPicPr>
        <p:blipFill>
          <a:blip r:embed="rId3" cstate="print"/>
          <a:srcRect l="15277" t="11458" r="11111" b="11458"/>
          <a:stretch>
            <a:fillRect/>
          </a:stretch>
        </p:blipFill>
        <p:spPr>
          <a:xfrm>
            <a:off x="6643702" y="285728"/>
            <a:ext cx="214893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20171012_1717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78" t="13541" r="13889" b="4166"/>
          <a:stretch>
            <a:fillRect/>
          </a:stretch>
        </p:blipFill>
        <p:spPr>
          <a:xfrm>
            <a:off x="285720" y="4338000"/>
            <a:ext cx="162683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20171012_17151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3116"/>
            <a:ext cx="189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20171012_1717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EFD"/>
              </a:clrFrom>
              <a:clrTo>
                <a:srgbClr val="FBFEFD">
                  <a:alpha val="0"/>
                </a:srgbClr>
              </a:clrTo>
            </a:clrChange>
          </a:blip>
          <a:srcRect l="6944" t="8333" r="18055" b="3125"/>
          <a:stretch>
            <a:fillRect/>
          </a:stretch>
        </p:blipFill>
        <p:spPr>
          <a:xfrm>
            <a:off x="285720" y="0"/>
            <a:ext cx="1600941" cy="252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2891" t="12695" r="52539" b="7226"/>
          <a:stretch>
            <a:fillRect/>
          </a:stretch>
        </p:blipFill>
        <p:spPr bwMode="auto">
          <a:xfrm>
            <a:off x="3571868" y="1285860"/>
            <a:ext cx="2771568" cy="38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://www.vshp2016.ru/img/logo-big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/>
          <a:stretch>
            <a:fillRect/>
          </a:stretch>
        </p:blipFill>
        <p:spPr bwMode="auto">
          <a:xfrm>
            <a:off x="6786578" y="3500438"/>
            <a:ext cx="20002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16015" t="14844" r="52344" b="8984"/>
          <a:stretch>
            <a:fillRect/>
          </a:stretch>
        </p:blipFill>
        <p:spPr bwMode="auto">
          <a:xfrm>
            <a:off x="2714612" y="2428868"/>
            <a:ext cx="2666773" cy="38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76693" y="6596390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2500306"/>
            <a:ext cx="71134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24305" r="46615" b="27083"/>
          <a:stretch>
            <a:fillRect/>
          </a:stretch>
        </p:blipFill>
        <p:spPr bwMode="auto">
          <a:xfrm>
            <a:off x="1142976" y="2571744"/>
            <a:ext cx="928694" cy="212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2777569" y="214290"/>
            <a:ext cx="40904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КОЛИЧЕСТВО ОБЪЕКТОВ  ВСХП-2016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3286116" y="1142984"/>
            <a:ext cx="5572164" cy="4786346"/>
            <a:chOff x="1000100" y="2071678"/>
            <a:chExt cx="7643866" cy="3643338"/>
          </a:xfrm>
        </p:grpSpPr>
        <p:graphicFrame>
          <p:nvGraphicFramePr>
            <p:cNvPr id="6" name="Диаграмма 5"/>
            <p:cNvGraphicFramePr/>
            <p:nvPr/>
          </p:nvGraphicFramePr>
          <p:xfrm>
            <a:off x="3143240" y="2071678"/>
            <a:ext cx="5357850" cy="3643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Стрелка вправо 6"/>
            <p:cNvSpPr/>
            <p:nvPr/>
          </p:nvSpPr>
          <p:spPr>
            <a:xfrm>
              <a:off x="8001024" y="3786190"/>
              <a:ext cx="642942" cy="1000132"/>
            </a:xfrm>
            <a:prstGeom prst="rightArrow">
              <a:avLst>
                <a:gd name="adj1" fmla="val 50000"/>
                <a:gd name="adj2" fmla="val 68823"/>
              </a:avLst>
            </a:prstGeom>
            <a:solidFill>
              <a:srgbClr val="FE6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" name="Группа 35"/>
            <p:cNvGrpSpPr/>
            <p:nvPr/>
          </p:nvGrpSpPr>
          <p:grpSpPr>
            <a:xfrm>
              <a:off x="1000100" y="2214562"/>
              <a:ext cx="2292461" cy="3360944"/>
              <a:chOff x="785786" y="2286000"/>
              <a:chExt cx="2292461" cy="3360944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1250" t="24305" r="46615" b="27083"/>
              <a:stretch>
                <a:fillRect/>
              </a:stretch>
            </p:blipFill>
            <p:spPr bwMode="auto">
              <a:xfrm>
                <a:off x="785786" y="3204000"/>
                <a:ext cx="940808" cy="16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  <p:sp>
            <p:nvSpPr>
              <p:cNvPr id="10" name="Полилиния 9"/>
              <p:cNvSpPr/>
              <p:nvPr/>
            </p:nvSpPr>
            <p:spPr>
              <a:xfrm>
                <a:off x="1721224" y="2286000"/>
                <a:ext cx="1344705" cy="1304365"/>
              </a:xfrm>
              <a:custGeom>
                <a:avLst/>
                <a:gdLst>
                  <a:gd name="connsiteX0" fmla="*/ 0 w 1344705"/>
                  <a:gd name="connsiteY0" fmla="*/ 887506 h 1304365"/>
                  <a:gd name="connsiteX1" fmla="*/ 1344705 w 1344705"/>
                  <a:gd name="connsiteY1" fmla="*/ 0 h 1304365"/>
                  <a:gd name="connsiteX2" fmla="*/ 1344705 w 1344705"/>
                  <a:gd name="connsiteY2" fmla="*/ 847165 h 1304365"/>
                  <a:gd name="connsiteX3" fmla="*/ 0 w 1344705"/>
                  <a:gd name="connsiteY3" fmla="*/ 1304365 h 130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4705" h="1304365">
                    <a:moveTo>
                      <a:pt x="0" y="887506"/>
                    </a:moveTo>
                    <a:lnTo>
                      <a:pt x="1344705" y="0"/>
                    </a:lnTo>
                    <a:lnTo>
                      <a:pt x="1344705" y="847165"/>
                    </a:lnTo>
                    <a:lnTo>
                      <a:pt x="0" y="1304365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717118" y="3134089"/>
                <a:ext cx="1354149" cy="872519"/>
              </a:xfrm>
              <a:custGeom>
                <a:avLst/>
                <a:gdLst>
                  <a:gd name="connsiteX0" fmla="*/ 0 w 1354149"/>
                  <a:gd name="connsiteY0" fmla="*/ 460690 h 872519"/>
                  <a:gd name="connsiteX1" fmla="*/ 1354149 w 1354149"/>
                  <a:gd name="connsiteY1" fmla="*/ 0 h 872519"/>
                  <a:gd name="connsiteX2" fmla="*/ 1354149 w 1354149"/>
                  <a:gd name="connsiteY2" fmla="*/ 830638 h 872519"/>
                  <a:gd name="connsiteX3" fmla="*/ 6980 w 1354149"/>
                  <a:gd name="connsiteY3" fmla="*/ 872519 h 87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149" h="872519">
                    <a:moveTo>
                      <a:pt x="0" y="460690"/>
                    </a:moveTo>
                    <a:lnTo>
                      <a:pt x="1354149" y="0"/>
                    </a:lnTo>
                    <a:lnTo>
                      <a:pt x="1354149" y="830638"/>
                    </a:lnTo>
                    <a:lnTo>
                      <a:pt x="6980" y="872519"/>
                    </a:lnTo>
                  </a:path>
                </a:pathLst>
              </a:custGeom>
              <a:solidFill>
                <a:srgbClr val="FFA34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1724098" y="3964727"/>
                <a:ext cx="1354149" cy="837618"/>
              </a:xfrm>
              <a:custGeom>
                <a:avLst/>
                <a:gdLst>
                  <a:gd name="connsiteX0" fmla="*/ 0 w 1354149"/>
                  <a:gd name="connsiteY0" fmla="*/ 34900 h 837618"/>
                  <a:gd name="connsiteX1" fmla="*/ 1354149 w 1354149"/>
                  <a:gd name="connsiteY1" fmla="*/ 0 h 837618"/>
                  <a:gd name="connsiteX2" fmla="*/ 1354149 w 1354149"/>
                  <a:gd name="connsiteY2" fmla="*/ 837618 h 837618"/>
                  <a:gd name="connsiteX3" fmla="*/ 0 w 1354149"/>
                  <a:gd name="connsiteY3" fmla="*/ 453710 h 83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149" h="837618">
                    <a:moveTo>
                      <a:pt x="0" y="34900"/>
                    </a:moveTo>
                    <a:lnTo>
                      <a:pt x="1354149" y="0"/>
                    </a:lnTo>
                    <a:lnTo>
                      <a:pt x="1354149" y="837618"/>
                    </a:lnTo>
                    <a:lnTo>
                      <a:pt x="0" y="453710"/>
                    </a:lnTo>
                  </a:path>
                </a:pathLst>
              </a:custGeom>
              <a:solidFill>
                <a:srgbClr val="FE4A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724098" y="4411456"/>
                <a:ext cx="1347169" cy="1235488"/>
              </a:xfrm>
              <a:custGeom>
                <a:avLst/>
                <a:gdLst>
                  <a:gd name="connsiteX0" fmla="*/ 1340189 w 1347169"/>
                  <a:gd name="connsiteY0" fmla="*/ 1235488 h 1235488"/>
                  <a:gd name="connsiteX1" fmla="*/ 0 w 1347169"/>
                  <a:gd name="connsiteY1" fmla="*/ 404849 h 1235488"/>
                  <a:gd name="connsiteX2" fmla="*/ 0 w 1347169"/>
                  <a:gd name="connsiteY2" fmla="*/ 0 h 1235488"/>
                  <a:gd name="connsiteX3" fmla="*/ 1347169 w 1347169"/>
                  <a:gd name="connsiteY3" fmla="*/ 390889 h 123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7169" h="1235488">
                    <a:moveTo>
                      <a:pt x="1340189" y="1235488"/>
                    </a:moveTo>
                    <a:lnTo>
                      <a:pt x="0" y="404849"/>
                    </a:lnTo>
                    <a:lnTo>
                      <a:pt x="0" y="0"/>
                    </a:lnTo>
                    <a:lnTo>
                      <a:pt x="1347169" y="390889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5143504" y="4786322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Некоммерческие объединения граждан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1571612"/>
            <a:ext cx="3143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Сельскохозяйственные организации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2571744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Крестьянские (фермерские) хозяйства и индивидуальные предприниматели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3643314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Личные подсобные и другие индивидуальные хозяйства граждан</a:t>
            </a:r>
            <a:endParaRPr lang="ru-RU" sz="16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2571744"/>
          <a:ext cx="1643074" cy="221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074"/>
              </a:tblGrid>
              <a:tr h="5536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</p:spPr>
      </p:pic>
      <p:pic>
        <p:nvPicPr>
          <p:cNvPr id="20" name="Рисунок 19" descr="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714620"/>
            <a:ext cx="360000" cy="360000"/>
          </a:xfrm>
          <a:prstGeom prst="rect">
            <a:avLst/>
          </a:prstGeom>
        </p:spPr>
      </p:pic>
      <p:pic>
        <p:nvPicPr>
          <p:cNvPr id="23" name="Рисунок 22" descr="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714752"/>
            <a:ext cx="360000" cy="360000"/>
          </a:xfrm>
          <a:prstGeom prst="rect">
            <a:avLst/>
          </a:prstGeom>
        </p:spPr>
      </p:pic>
      <p:pic>
        <p:nvPicPr>
          <p:cNvPr id="24" name="Рисунок 23" descr="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286256"/>
            <a:ext cx="360000" cy="360000"/>
          </a:xfrm>
          <a:prstGeom prst="rect">
            <a:avLst/>
          </a:prstGeom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00100" y="2571745"/>
          <a:ext cx="3429023" cy="2110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8"/>
                <a:gridCol w="961166"/>
                <a:gridCol w="1324849"/>
              </a:tblGrid>
              <a:tr h="41538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77,3%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СХО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1 805</a:t>
                      </a:r>
                      <a:endParaRPr lang="ru-RU" b="0" dirty="0"/>
                    </a:p>
                  </a:txBody>
                  <a:tcPr anchor="ctr"/>
                </a:tc>
              </a:tr>
              <a:tr h="62046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77,0%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КФХ</a:t>
                      </a:r>
                    </a:p>
                    <a:p>
                      <a:pPr algn="ctr"/>
                      <a:r>
                        <a:rPr lang="ru-RU" b="0" dirty="0" smtClean="0"/>
                        <a:t>ИП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14 124</a:t>
                      </a:r>
                      <a:endParaRPr lang="ru-RU" b="0" dirty="0"/>
                    </a:p>
                  </a:txBody>
                  <a:tcPr anchor="ctr"/>
                </a:tc>
              </a:tr>
              <a:tr h="620463">
                <a:tc>
                  <a:txBody>
                    <a:bodyPr/>
                    <a:lstStyle/>
                    <a:p>
                      <a:pPr marL="36000" algn="ctr"/>
                      <a:r>
                        <a:rPr lang="ru-RU" b="0" dirty="0" smtClean="0"/>
                        <a:t>98,4%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b="0" dirty="0" smtClean="0"/>
                        <a:t>ЛПХ и ИЖС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b="0" dirty="0" smtClean="0"/>
                        <a:t>1 148 500</a:t>
                      </a:r>
                      <a:endParaRPr lang="ru-RU" b="0" dirty="0"/>
                    </a:p>
                  </a:txBody>
                  <a:tcPr anchor="ctr"/>
                </a:tc>
              </a:tr>
              <a:tr h="41538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73,1%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НО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1 388</a:t>
                      </a:r>
                      <a:endParaRPr lang="ru-RU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73546" y="1785926"/>
            <a:ext cx="1064715" cy="634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2016 в %</a:t>
            </a:r>
            <a:b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к 2006</a:t>
            </a:r>
          </a:p>
        </p:txBody>
      </p:sp>
      <p:pic>
        <p:nvPicPr>
          <p:cNvPr id="29" name="Рисунок 28" descr="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286124"/>
            <a:ext cx="360000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3860" t="28735" r="13824" b="42529"/>
          <a:stretch>
            <a:fillRect/>
          </a:stretch>
        </p:blipFill>
        <p:spPr bwMode="auto">
          <a:xfrm>
            <a:off x="4572000" y="2071679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607" t="28736" r="55249" b="43678"/>
          <a:stretch>
            <a:fillRect/>
          </a:stretch>
        </p:blipFill>
        <p:spPr bwMode="auto">
          <a:xfrm>
            <a:off x="1714480" y="2071679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53031" t="67816" r="13824" b="4597"/>
          <a:stretch>
            <a:fillRect/>
          </a:stretch>
        </p:blipFill>
        <p:spPr bwMode="auto">
          <a:xfrm>
            <a:off x="4534314" y="3786191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11600" t="67816" r="56084" b="4597"/>
          <a:stretch>
            <a:fillRect/>
          </a:stretch>
        </p:blipFill>
        <p:spPr bwMode="auto">
          <a:xfrm>
            <a:off x="1726314" y="3786191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Численность работников, </a:t>
            </a:r>
          </a:p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занятых в сельскохозяйственном производстве, </a:t>
            </a:r>
          </a:p>
          <a:p>
            <a:pPr algn="ctr"/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400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97544"/>
              </p:ext>
            </p:extLst>
          </p:nvPr>
        </p:nvGraphicFramePr>
        <p:xfrm>
          <a:off x="857224" y="1428736"/>
          <a:ext cx="7072362" cy="1647762"/>
        </p:xfrm>
        <a:graphic>
          <a:graphicData uri="http://schemas.openxmlformats.org/drawingml/2006/table">
            <a:tbl>
              <a:tblPr/>
              <a:tblGrid>
                <a:gridCol w="1635484"/>
                <a:gridCol w="1621012"/>
                <a:gridCol w="1649957"/>
                <a:gridCol w="2165909"/>
              </a:tblGrid>
              <a:tr h="671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 в %</a:t>
                      </a:r>
                      <a:b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 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209 010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110 813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53,0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2" descr="http://www.vshp2016.ru/img/logo-bi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976693" y="6596390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к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357430"/>
            <a:ext cx="540000" cy="540000"/>
          </a:xfrm>
          <a:prstGeom prst="rect">
            <a:avLst/>
          </a:prstGeom>
        </p:spPr>
      </p:pic>
      <p:graphicFrame>
        <p:nvGraphicFramePr>
          <p:cNvPr id="18" name="Диаграмма 17"/>
          <p:cNvGraphicFramePr/>
          <p:nvPr/>
        </p:nvGraphicFramePr>
        <p:xfrm>
          <a:off x="1500166" y="3500438"/>
          <a:ext cx="685804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Левая круглая скобка 19"/>
          <p:cNvSpPr/>
          <p:nvPr/>
        </p:nvSpPr>
        <p:spPr>
          <a:xfrm rot="16200000">
            <a:off x="3036083" y="4822041"/>
            <a:ext cx="285753" cy="1928828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СХО</a:t>
            </a:r>
            <a:endParaRPr lang="ru-RU" dirty="0"/>
          </a:p>
        </p:txBody>
      </p:sp>
      <p:sp>
        <p:nvSpPr>
          <p:cNvPr id="21" name="Левая круглая скобка 20"/>
          <p:cNvSpPr/>
          <p:nvPr/>
        </p:nvSpPr>
        <p:spPr>
          <a:xfrm rot="16200000">
            <a:off x="5929324" y="4857758"/>
            <a:ext cx="285750" cy="1857389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КФХ и ИП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428860" y="5357826"/>
            <a:ext cx="1357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2006                  2016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manager.jpg"/>
          <p:cNvPicPr>
            <a:picLocks noChangeAspect="1"/>
          </p:cNvPicPr>
          <p:nvPr/>
        </p:nvPicPr>
        <p:blipFill>
          <a:blip r:embed="rId6" cstate="print"/>
          <a:srcRect r="45087"/>
          <a:stretch>
            <a:fillRect/>
          </a:stretch>
        </p:blipFill>
        <p:spPr>
          <a:xfrm>
            <a:off x="0" y="3143248"/>
            <a:ext cx="1927440" cy="2340000"/>
          </a:xfrm>
          <a:prstGeom prst="rect">
            <a:avLst/>
          </a:prstGeom>
        </p:spPr>
      </p:pic>
      <p:pic>
        <p:nvPicPr>
          <p:cNvPr id="27" name="Рисунок 26" descr="manager.jpg"/>
          <p:cNvPicPr>
            <a:picLocks noChangeAspect="1"/>
          </p:cNvPicPr>
          <p:nvPr/>
        </p:nvPicPr>
        <p:blipFill>
          <a:blip r:embed="rId6" cstate="print"/>
          <a:srcRect l="52418"/>
          <a:stretch>
            <a:fillRect/>
          </a:stretch>
        </p:blipFill>
        <p:spPr>
          <a:xfrm>
            <a:off x="7473871" y="3143248"/>
            <a:ext cx="1670129" cy="234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14942" y="5357826"/>
            <a:ext cx="1357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2006                  2016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0" grpId="0" animBg="1"/>
      <p:bldP spid="21" grpId="0" animBg="1"/>
      <p:bldP spid="2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ooo123.JPG"/>
          <p:cNvPicPr>
            <a:picLocks noChangeAspect="1"/>
          </p:cNvPicPr>
          <p:nvPr/>
        </p:nvPicPr>
        <p:blipFill>
          <a:blip r:embed="rId3" cstate="print">
            <a:lum bright="20000" contrast="-20000"/>
          </a:blip>
          <a:stretch>
            <a:fillRect/>
          </a:stretch>
        </p:blipFill>
        <p:spPr>
          <a:xfrm>
            <a:off x="0" y="2714620"/>
            <a:ext cx="9144000" cy="414338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/>
        </p:nvGraphicFramePr>
        <p:xfrm>
          <a:off x="1500166" y="1214422"/>
          <a:ext cx="550072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85688" y="285728"/>
            <a:ext cx="88583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общая земельная площадь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тысяч гектаров</a:t>
            </a: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214546" y="4429132"/>
          <a:ext cx="3000396" cy="92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28992" y="45720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5,0%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857356" y="1785926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2" descr="http://www.vshp2016.ru/img/logo-big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976693" y="6596390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9" grpId="0">
        <p:bldAsOne/>
      </p:bldGraphic>
      <p:bldP spid="20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/>
        </p:nvGraphicFramePr>
        <p:xfrm>
          <a:off x="3214678" y="1500174"/>
          <a:ext cx="557219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214290"/>
            <a:ext cx="87154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Структура сельскохозяйственных 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угодий по категориям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ctr"/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в процентах к итогу</a:t>
            </a:r>
            <a:endParaRPr lang="ru-RU" sz="14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928670"/>
            <a:ext cx="5214974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Залежь : Многолетние насаждения : Пастбища : Сенокосы : Пашня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3322116" y="1133967"/>
            <a:ext cx="4842577" cy="320727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286116" y="1571612"/>
          <a:ext cx="1071572" cy="227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893"/>
                <a:gridCol w="267893"/>
                <a:gridCol w="267893"/>
                <a:gridCol w="267893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7,7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283836" y="5715016"/>
          <a:ext cx="1071572" cy="227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893"/>
                <a:gridCol w="267893"/>
                <a:gridCol w="267893"/>
                <a:gridCol w="267893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21,9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9,5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7,6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3283836" y="2857496"/>
          <a:ext cx="1071572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893"/>
                <a:gridCol w="267893"/>
                <a:gridCol w="267893"/>
                <a:gridCol w="267893"/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283836" y="4286256"/>
          <a:ext cx="1071572" cy="4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893"/>
                <a:gridCol w="267893"/>
                <a:gridCol w="267893"/>
                <a:gridCol w="267893"/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14,4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9,5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" name="Picture 2" descr="http://www.vshp2016.ru/img/logo-big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976693" y="6596390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5000636"/>
            <a:ext cx="214314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Хозяйства населения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2132" y="3571876"/>
            <a:ext cx="2009194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КФХ и ИП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2132" y="2071678"/>
            <a:ext cx="200919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СХО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0" y="1000108"/>
          <a:ext cx="292892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9" grpId="0" animBg="1"/>
      <p:bldP spid="20" grpId="0" animBg="1"/>
      <p:bldP spid="21" grpId="0" animBg="1"/>
      <p:bldGraphic spid="2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76693" y="6596390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628" y="1714488"/>
          <a:ext cx="3929090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01090" y="3857628"/>
            <a:ext cx="857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 год</a:t>
            </a:r>
          </a:p>
          <a:p>
            <a:pPr>
              <a:spcBef>
                <a:spcPts val="600"/>
              </a:spcBef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 год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8000" y="214290"/>
            <a:ext cx="871540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cap="all" dirty="0" smtClean="0">
                <a:latin typeface="Times New Roman" pitchFamily="18" charset="0"/>
                <a:cs typeface="Times New Roman" pitchFamily="18" charset="0"/>
              </a:rPr>
              <a:t>Посевные площади сельскохозяйственных культур Под урожай, </a:t>
            </a:r>
          </a:p>
          <a:p>
            <a:pPr algn="ctr"/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тысяч гектаров, в процентах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1357298"/>
            <a:ext cx="2714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Times New Roman" pitchFamily="18" charset="0"/>
                <a:cs typeface="Times New Roman" pitchFamily="18" charset="0"/>
              </a:rPr>
              <a:t>По категориям хозяйств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000232" y="1857364"/>
            <a:ext cx="3214710" cy="4563279"/>
            <a:chOff x="2000232" y="1857364"/>
            <a:chExt cx="3214710" cy="4563279"/>
          </a:xfrm>
        </p:grpSpPr>
        <p:graphicFrame>
          <p:nvGraphicFramePr>
            <p:cNvPr id="16" name="Диаграмма 15"/>
            <p:cNvGraphicFramePr/>
            <p:nvPr/>
          </p:nvGraphicFramePr>
          <p:xfrm>
            <a:off x="2071670" y="1928802"/>
            <a:ext cx="1071570" cy="75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8" name="Диаграмма 17"/>
            <p:cNvGraphicFramePr/>
            <p:nvPr/>
          </p:nvGraphicFramePr>
          <p:xfrm>
            <a:off x="2071670" y="2928934"/>
            <a:ext cx="1071570" cy="6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1" name="Диаграмма 20"/>
            <p:cNvGraphicFramePr/>
            <p:nvPr/>
          </p:nvGraphicFramePr>
          <p:xfrm>
            <a:off x="2071670" y="3714752"/>
            <a:ext cx="1071570" cy="6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2" name="Диаграмма 21"/>
            <p:cNvGraphicFramePr/>
            <p:nvPr/>
          </p:nvGraphicFramePr>
          <p:xfrm>
            <a:off x="2071670" y="4572008"/>
            <a:ext cx="1071570" cy="7143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3" name="Диаграмма 22"/>
            <p:cNvGraphicFramePr/>
            <p:nvPr/>
          </p:nvGraphicFramePr>
          <p:xfrm>
            <a:off x="2071670" y="5429264"/>
            <a:ext cx="1071570" cy="61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3857620" y="3000372"/>
              <a:ext cx="1138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Технические культуры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43306" y="2071678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Зерновые и зернобобовые культуры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29058" y="3929066"/>
              <a:ext cx="10363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Картофель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14744" y="4608562"/>
              <a:ext cx="15001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Овощные и бахчевые культуры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4744" y="5508562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Кормовые культуры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00232" y="1928802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1992,2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71736" y="1857364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2482,1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71670" y="2786058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912,3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1670" y="5286388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554,7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71736" y="5500702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297,6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43108" y="4429132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62,3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1736" y="4500570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60,0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43108" y="3571876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54,1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71736" y="3786190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30,9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43174" y="2857496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799,6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Стрелка вниз 38"/>
            <p:cNvSpPr/>
            <p:nvPr/>
          </p:nvSpPr>
          <p:spPr>
            <a:xfrm>
              <a:off x="3245620" y="3024562"/>
              <a:ext cx="216000" cy="180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верх 39"/>
            <p:cNvSpPr/>
            <p:nvPr/>
          </p:nvSpPr>
          <p:spPr>
            <a:xfrm>
              <a:off x="3286116" y="2000240"/>
              <a:ext cx="216000" cy="18000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71802" y="2214554"/>
              <a:ext cx="615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124,6%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37620" y="3204562"/>
              <a:ext cx="5453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87,6%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37620" y="4071942"/>
              <a:ext cx="5453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57,1%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43240" y="4788562"/>
              <a:ext cx="5453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95,6%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37620" y="5688562"/>
              <a:ext cx="5453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53,6%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Стрелка вниз 45"/>
            <p:cNvSpPr/>
            <p:nvPr/>
          </p:nvSpPr>
          <p:spPr>
            <a:xfrm>
              <a:off x="3286116" y="3852562"/>
              <a:ext cx="216000" cy="180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>
              <a:off x="3286116" y="4608562"/>
              <a:ext cx="216000" cy="180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низ 47"/>
            <p:cNvSpPr/>
            <p:nvPr/>
          </p:nvSpPr>
          <p:spPr>
            <a:xfrm>
              <a:off x="3286116" y="5500702"/>
              <a:ext cx="216000" cy="1800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43108" y="6143644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2006     2016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0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0" y="6596390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2786058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0" y="3643314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0" y="4500570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0" y="5357826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Диаграмма 55"/>
          <p:cNvGraphicFramePr/>
          <p:nvPr/>
        </p:nvGraphicFramePr>
        <p:xfrm>
          <a:off x="0" y="928670"/>
          <a:ext cx="178591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42844" y="164305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3 575,7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7224" y="128586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3 669,7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" name="Диаграмма 58"/>
          <p:cNvGraphicFramePr/>
          <p:nvPr/>
        </p:nvGraphicFramePr>
        <p:xfrm>
          <a:off x="214282" y="3429000"/>
          <a:ext cx="1357322" cy="85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00034" y="357187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2,6%</a:t>
            </a:r>
            <a:endParaRPr lang="ru-RU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/>
      <p:bldGraphic spid="56" grpId="0">
        <p:bldAsOne/>
      </p:bldGraphic>
      <p:bldGraphic spid="59" grpId="0">
        <p:bldAsOne/>
      </p:bldGraphic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1496746771_bio_.jpg"/>
          <p:cNvPicPr>
            <a:picLocks noChangeAspect="1"/>
          </p:cNvPicPr>
          <p:nvPr/>
        </p:nvPicPr>
        <p:blipFill>
          <a:blip r:embed="rId2" cstate="print"/>
          <a:srcRect t="7843" b="101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9144000" cy="892552"/>
          </a:xfrm>
          <a:prstGeom prst="rect">
            <a:avLst/>
          </a:prstGeom>
          <a:solidFill>
            <a:prstClr val="white">
              <a:alpha val="40000"/>
            </a:prst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площади под многолетними плодовыми насаждениями,  </a:t>
            </a:r>
          </a:p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ягодными культурами  и  виноградниками,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тысяч гектаров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5616000"/>
            <a:ext cx="9144000" cy="1080000"/>
            <a:chOff x="0" y="5778000"/>
            <a:chExt cx="9144000" cy="1080000"/>
          </a:xfrm>
        </p:grpSpPr>
        <p:pic>
          <p:nvPicPr>
            <p:cNvPr id="14338" name="Picture 2" descr="&amp;Kcy;&amp;acy;&amp;rcy;&amp;tcy;&amp;icy;&amp;ncy;&amp;kcy;&amp;icy; &amp;pcy;&amp;ocy; &amp;zcy;&amp;acy;&amp;pcy;&amp;rcy;&amp;ocy;&amp;scy;&amp;ucy; &amp;pcy;&amp;ocy;&amp;scy;&amp;iecy;&amp;vcy;&amp;ncy;&amp;acy;&amp;yacy; &amp;pcy;&amp;ocy;&amp;dcy; &amp;pcy;&amp;lcy;&amp;ocy;&amp;dcy;&amp;ocy;&amp;vcy;&amp;ocy; &amp;yacy;&amp;gcy;&amp;ocy;&amp;dcy;&amp;ncy;&amp;ycy;&amp;mcy;&amp;icy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9058" y="5778000"/>
              <a:ext cx="1218240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340" name="Picture 4" descr="&amp;Pcy;&amp;ocy;&amp;khcy;&amp;ocy;&amp;zhcy;&amp;iecy;&amp;ie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4" cstate="print"/>
            <a:srcRect l="15744" t="13359" r="15553" b="16030"/>
            <a:stretch>
              <a:fillRect/>
            </a:stretch>
          </p:blipFill>
          <p:spPr bwMode="auto">
            <a:xfrm>
              <a:off x="7742919" y="5778000"/>
              <a:ext cx="1401081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342" name="Picture 6" descr="&amp;Pcy;&amp;ocy;&amp;khcy;&amp;ocy;&amp;zhcy;&amp;iecy;&amp;ie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5" cstate="print"/>
            <a:srcRect r="10702"/>
            <a:stretch>
              <a:fillRect/>
            </a:stretch>
          </p:blipFill>
          <p:spPr bwMode="auto">
            <a:xfrm>
              <a:off x="5214942" y="5778000"/>
              <a:ext cx="1285884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Рисунок 10" descr="99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778000"/>
              <a:ext cx="1195572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Рисунок 12" descr="груша.jpg"/>
            <p:cNvPicPr>
              <a:picLocks noChangeAspect="1"/>
            </p:cNvPicPr>
            <p:nvPr/>
          </p:nvPicPr>
          <p:blipFill>
            <a:blip r:embed="rId7" cstate="print"/>
            <a:srcRect r="10703"/>
            <a:stretch>
              <a:fillRect/>
            </a:stretch>
          </p:blipFill>
          <p:spPr>
            <a:xfrm>
              <a:off x="1285852" y="5778000"/>
              <a:ext cx="1285884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Рисунок 13" descr="слива.jpg"/>
            <p:cNvPicPr>
              <a:picLocks noChangeAspect="1"/>
            </p:cNvPicPr>
            <p:nvPr/>
          </p:nvPicPr>
          <p:blipFill>
            <a:blip r:embed="rId8" cstate="print"/>
            <a:srcRect l="10579"/>
            <a:stretch>
              <a:fillRect/>
            </a:stretch>
          </p:blipFill>
          <p:spPr>
            <a:xfrm>
              <a:off x="2643174" y="5778000"/>
              <a:ext cx="1207734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352" name="Picture 16" descr="&amp;Pcy;&amp;ocy;&amp;khcy;&amp;ocy;&amp;zhcy;&amp;iecy;&amp;ie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72264" y="5778000"/>
              <a:ext cx="1080000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aphicFrame>
        <p:nvGraphicFramePr>
          <p:cNvPr id="22" name="Диаграмма 21"/>
          <p:cNvGraphicFramePr/>
          <p:nvPr/>
        </p:nvGraphicFramePr>
        <p:xfrm>
          <a:off x="1142976" y="1081026"/>
          <a:ext cx="3929090" cy="263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4643438" y="1071546"/>
          <a:ext cx="3786214" cy="265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85918" y="3714751"/>
            <a:ext cx="2556000" cy="246221"/>
          </a:xfrm>
          <a:prstGeom prst="rect">
            <a:avLst/>
          </a:prstGeom>
          <a:solidFill>
            <a:schemeClr val="lt1"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    2006 год                   2016 год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4800" y="3714751"/>
            <a:ext cx="2592000" cy="246221"/>
          </a:xfrm>
          <a:prstGeom prst="rect">
            <a:avLst/>
          </a:prstGeom>
          <a:solidFill>
            <a:schemeClr val="lt1">
              <a:alpha val="7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2006 год                     2016 год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Левая круглая скобка 18"/>
          <p:cNvSpPr/>
          <p:nvPr/>
        </p:nvSpPr>
        <p:spPr>
          <a:xfrm rot="16200000">
            <a:off x="2523920" y="3182634"/>
            <a:ext cx="1080000" cy="2556000"/>
          </a:xfrm>
          <a:prstGeom prst="leftBracket">
            <a:avLst>
              <a:gd name="adj" fmla="val 64318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31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Площадь под многолетними плодовыми насаждениями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ягодными культурами</a:t>
            </a:r>
          </a:p>
        </p:txBody>
      </p:sp>
      <p:sp>
        <p:nvSpPr>
          <p:cNvPr id="21" name="Левая круглая скобка 20"/>
          <p:cNvSpPr/>
          <p:nvPr/>
        </p:nvSpPr>
        <p:spPr>
          <a:xfrm rot="16200000">
            <a:off x="6042380" y="3182856"/>
            <a:ext cx="1080000" cy="2592000"/>
          </a:xfrm>
          <a:prstGeom prst="leftBracket">
            <a:avLst>
              <a:gd name="adj" fmla="val 98157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34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Площадь под виноградниками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928794" y="2786058"/>
          <a:ext cx="2214578" cy="92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5429256" y="2928934"/>
          <a:ext cx="2214578" cy="78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714612" y="27860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24,0%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29289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10,3%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22" grpId="0">
        <p:bldAsOne/>
      </p:bldGraphic>
      <p:bldGraphic spid="24" grpId="0">
        <p:bldAsOne/>
      </p:bldGraphic>
      <p:bldP spid="27" grpId="0" animBg="1"/>
      <p:bldP spid="29" grpId="0" animBg="1"/>
      <p:bldP spid="19" grpId="0" animBg="1"/>
      <p:bldP spid="21" grpId="0" animBg="1"/>
      <p:bldGraphic spid="18" grpId="0">
        <p:bldAsOne/>
      </p:bldGraphic>
      <p:bldGraphic spid="20" grpId="0">
        <p:bldAsOne/>
      </p:bldGraphic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571868" y="1428736"/>
            <a:ext cx="5572132" cy="3786214"/>
            <a:chOff x="3571868" y="1357298"/>
            <a:chExt cx="5572132" cy="38576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571868" y="1357298"/>
              <a:ext cx="5572132" cy="3857652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71868" y="1357298"/>
              <a:ext cx="5572132" cy="500066"/>
            </a:xfrm>
            <a:prstGeom prst="rect">
              <a:avLst/>
            </a:prstGeom>
            <a:solidFill>
              <a:schemeClr val="accent2">
                <a:lumMod val="7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21429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Структура площадей многолетних плодовых насаждений и ягодных культур по категориям хозяйств,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в процентах к итогу</a:t>
            </a:r>
            <a:endParaRPr lang="ru-RU" sz="1400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89679437"/>
              </p:ext>
            </p:extLst>
          </p:nvPr>
        </p:nvGraphicFramePr>
        <p:xfrm>
          <a:off x="357158" y="1357298"/>
          <a:ext cx="85011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500174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2006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vshp2016.ru/img/logo-bi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38000"/>
            <a:ext cx="720000" cy="720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976693" y="6596390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16194377"/>
              </p:ext>
            </p:extLst>
          </p:nvPr>
        </p:nvGraphicFramePr>
        <p:xfrm>
          <a:off x="5000628" y="2071678"/>
          <a:ext cx="385765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8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>
          <a:xfrm>
            <a:off x="3286117" y="1428736"/>
            <a:ext cx="5857884" cy="4214842"/>
          </a:xfrm>
          <a:custGeom>
            <a:avLst/>
            <a:gdLst>
              <a:gd name="connsiteX0" fmla="*/ 13648 w 5622877"/>
              <a:gd name="connsiteY0" fmla="*/ 818866 h 4408227"/>
              <a:gd name="connsiteX1" fmla="*/ 1091821 w 5622877"/>
              <a:gd name="connsiteY1" fmla="*/ 0 h 4408227"/>
              <a:gd name="connsiteX2" fmla="*/ 5622877 w 5622877"/>
              <a:gd name="connsiteY2" fmla="*/ 0 h 4408227"/>
              <a:gd name="connsiteX3" fmla="*/ 5609230 w 5622877"/>
              <a:gd name="connsiteY3" fmla="*/ 4408227 h 4408227"/>
              <a:gd name="connsiteX4" fmla="*/ 1173707 w 5622877"/>
              <a:gd name="connsiteY4" fmla="*/ 4394579 h 4408227"/>
              <a:gd name="connsiteX5" fmla="*/ 0 w 5622877"/>
              <a:gd name="connsiteY5" fmla="*/ 4107976 h 44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2877" h="4408227">
                <a:moveTo>
                  <a:pt x="13648" y="818866"/>
                </a:moveTo>
                <a:lnTo>
                  <a:pt x="1091821" y="0"/>
                </a:lnTo>
                <a:lnTo>
                  <a:pt x="5622877" y="0"/>
                </a:lnTo>
                <a:lnTo>
                  <a:pt x="5609230" y="4408227"/>
                </a:lnTo>
                <a:lnTo>
                  <a:pt x="1173707" y="4394579"/>
                </a:lnTo>
                <a:lnTo>
                  <a:pt x="0" y="4107976"/>
                </a:lnTo>
              </a:path>
            </a:pathLst>
          </a:custGeom>
          <a:solidFill>
            <a:schemeClr val="bg1">
              <a:alpha val="55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4429124" y="1928802"/>
            <a:ext cx="3940330" cy="1440000"/>
            <a:chOff x="4429124" y="2357430"/>
            <a:chExt cx="3940330" cy="1440000"/>
          </a:xfrm>
        </p:grpSpPr>
        <p:graphicFrame>
          <p:nvGraphicFramePr>
            <p:cNvPr id="16" name="Диаграмма 15"/>
            <p:cNvGraphicFramePr/>
            <p:nvPr/>
          </p:nvGraphicFramePr>
          <p:xfrm>
            <a:off x="4429124" y="2357430"/>
            <a:ext cx="144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Диаграмма 16"/>
            <p:cNvGraphicFramePr/>
            <p:nvPr/>
          </p:nvGraphicFramePr>
          <p:xfrm>
            <a:off x="6929454" y="2357430"/>
            <a:ext cx="144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000760" y="2571744"/>
              <a:ext cx="9220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Куры - всего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15008" y="3429000"/>
              <a:ext cx="13756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Прочие виды птицы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14876" y="2714620"/>
              <a:ext cx="6783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20 746,0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86644" y="2786058"/>
              <a:ext cx="6783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22 373,6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86314" y="3357562"/>
              <a:ext cx="6078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5 438,3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58082" y="3357562"/>
              <a:ext cx="6078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4 344,4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5357818" y="3714752"/>
              <a:ext cx="2124000" cy="1588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0" y="214290"/>
            <a:ext cx="87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поголовье сельскохозяйственных животных</a:t>
            </a:r>
            <a:br>
              <a:rPr lang="ru-RU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Тысяч голов 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785794"/>
          <a:ext cx="407193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5643578"/>
            <a:ext cx="1332000" cy="24622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 год     2016 год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www.vshp2016.ru/img/logo-big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000" y="0"/>
            <a:ext cx="720000" cy="720000"/>
          </a:xfrm>
          <a:prstGeom prst="rect">
            <a:avLst/>
          </a:prstGeom>
          <a:noFill/>
        </p:spPr>
      </p:pic>
      <p:sp>
        <p:nvSpPr>
          <p:cNvPr id="14" name="Равно 13"/>
          <p:cNvSpPr/>
          <p:nvPr/>
        </p:nvSpPr>
        <p:spPr>
          <a:xfrm>
            <a:off x="2571736" y="2428868"/>
            <a:ext cx="1152000" cy="428628"/>
          </a:xfrm>
          <a:prstGeom prst="mathEqual">
            <a:avLst>
              <a:gd name="adj1" fmla="val 14631"/>
              <a:gd name="adj2" fmla="val 731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357818" y="3286124"/>
            <a:ext cx="428628" cy="28575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7072330" y="3286124"/>
            <a:ext cx="428628" cy="28575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5429256" y="3643314"/>
          <a:ext cx="2146300" cy="1665986"/>
        </p:xfrm>
        <a:graphic>
          <a:graphicData uri="http://schemas.openxmlformats.org/drawingml/2006/table">
            <a:tbl>
              <a:tblPr/>
              <a:tblGrid>
                <a:gridCol w="729615"/>
                <a:gridCol w="743585"/>
                <a:gridCol w="673100"/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2006 год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2016 год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R="107950"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010,8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утки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035,1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R="107950"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107,0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гуси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758,0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R="107950"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194,7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индейки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252,8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R="107950"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,2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цесарки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16,2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R="107950"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120,9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перепелки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276,1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R="107950" algn="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фазаны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R="107950" algn="r" fontAlgn="b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страусы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fontAlgn="b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5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976693" y="6596390"/>
            <a:ext cx="1167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57158" y="1714488"/>
          <a:ext cx="1881826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"/>
                <a:gridCol w="1596074"/>
              </a:tblGrid>
              <a:tr h="232174"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34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КРС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174"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Свиньи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174"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Овцы и козы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174"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Птица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Graphic spid="4" grpId="0">
        <p:bldAsOne/>
      </p:bldGraphic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575</Words>
  <Application>Microsoft Office PowerPoint</Application>
  <PresentationFormat>Экран (4:3)</PresentationFormat>
  <Paragraphs>285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 ПРЕДВАРИТЕЛЬНЫХ ИТОГАХ ВСЕРОССИЙСКОЙ  СЕЛЬСКОХОЗЯЙСТВЕННОЙ  ПЕРЕПИСИ 2016 ГОДА  ПО КРАСНОДАРСКОМУ КРАЮ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Краснодарстат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inform</dc:creator>
  <cp:lastModifiedBy>P23_HilkoEN</cp:lastModifiedBy>
  <cp:revision>680</cp:revision>
  <cp:lastPrinted>2017-12-22T06:30:33Z</cp:lastPrinted>
  <dcterms:created xsi:type="dcterms:W3CDTF">2017-09-25T12:22:03Z</dcterms:created>
  <dcterms:modified xsi:type="dcterms:W3CDTF">2017-12-26T06:40:27Z</dcterms:modified>
</cp:coreProperties>
</file>